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69" r:id="rId4"/>
    <p:sldId id="295" r:id="rId5"/>
    <p:sldId id="297" r:id="rId6"/>
    <p:sldId id="298" r:id="rId7"/>
    <p:sldId id="293" r:id="rId8"/>
    <p:sldId id="278" r:id="rId9"/>
    <p:sldId id="299" r:id="rId10"/>
    <p:sldId id="263" r:id="rId11"/>
    <p:sldId id="294" r:id="rId12"/>
    <p:sldId id="280" r:id="rId13"/>
    <p:sldId id="279" r:id="rId14"/>
    <p:sldId id="262" r:id="rId15"/>
  </p:sldIdLst>
  <p:sldSz cx="7561263" cy="10693400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987070" algn="l" defTabSz="9956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484916" algn="l" defTabSz="9956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982761" algn="l" defTabSz="9956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02C"/>
    <a:srgbClr val="00B0EA"/>
    <a:srgbClr val="8F82BD"/>
    <a:srgbClr val="9D9D9D"/>
    <a:srgbClr val="66CFF2"/>
    <a:srgbClr val="73B6AF"/>
    <a:srgbClr val="68B1E1"/>
    <a:srgbClr val="2C539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33" d="100"/>
          <a:sy n="33" d="100"/>
        </p:scale>
        <p:origin x="696" y="58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4530-62B5-4946-899E-989C8C21C67A}" type="datetimeFigureOut">
              <a:rPr lang="cs-CZ" smtClean="0"/>
              <a:t>14.08.2020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0A0F-8974-4FBE-83E2-D671DC57D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0C1676-75CC-47DF-B6F8-7B04CEB5C258}" type="datetimeFigureOut">
              <a:rPr lang="cs-CZ"/>
              <a:pPr>
                <a:defRPr/>
              </a:pPr>
              <a:t>14.08.2020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64F2C3-F260-4FCF-8ABC-65A4DB4F2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52"/>
            <a:ext cx="7560924" cy="10692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0000" y="2268000"/>
            <a:ext cx="4680000" cy="28803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155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2000" y="9667179"/>
            <a:ext cx="4068000" cy="756000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70622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vpravo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6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6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6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3888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6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1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vpravo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5454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454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374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9184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dole a vpravo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6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6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6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078800" cy="306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6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6264000"/>
            <a:ext cx="40788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72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dole a vpravo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5454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454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464000" cy="2628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5832000"/>
            <a:ext cx="4464000" cy="33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1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6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6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2736000" y="6264000"/>
            <a:ext cx="41760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8000" y="3060000"/>
            <a:ext cx="41760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11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3852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2250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5148000"/>
            <a:ext cx="3060000" cy="403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7999" y="3060000"/>
            <a:ext cx="3060000" cy="403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2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ahoře, obrázky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 noChangeAspect="1"/>
          </p:cNvSpPr>
          <p:nvPr>
            <p:ph type="pic" sz="quarter" idx="13"/>
          </p:nvPr>
        </p:nvSpPr>
        <p:spPr>
          <a:xfrm>
            <a:off x="6480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27828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49176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6264000" cy="2952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" name="Zástupný symbol pro obrázek 4"/>
          <p:cNvSpPr>
            <a:spLocks noGrp="1" noChangeAspect="1"/>
          </p:cNvSpPr>
          <p:nvPr>
            <p:ph type="pic" sz="quarter" idx="18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 noChangeAspect="1"/>
          </p:cNvSpPr>
          <p:nvPr>
            <p:ph type="pic" sz="quarter" idx="19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8" name="Zástupný symbol pro obrázek 4"/>
          <p:cNvSpPr>
            <a:spLocks noGrp="1" noChangeAspect="1"/>
          </p:cNvSpPr>
          <p:nvPr>
            <p:ph type="pic" sz="quarter" idx="20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nahoře, obrázky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3" name="Zástupný symbol pro obrázek 4"/>
          <p:cNvSpPr>
            <a:spLocks noGrp="1" noChangeAspect="1"/>
          </p:cNvSpPr>
          <p:nvPr>
            <p:ph type="pic" sz="quarter" idx="13"/>
          </p:nvPr>
        </p:nvSpPr>
        <p:spPr>
          <a:xfrm>
            <a:off x="6480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27828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7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49176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9" name="Zástupný symbol pro obrázek 4"/>
          <p:cNvSpPr>
            <a:spLocks noGrp="1" noChangeAspect="1"/>
          </p:cNvSpPr>
          <p:nvPr>
            <p:ph type="pic" sz="quarter" idx="18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0" name="Zástupný symbol pro obrázek 4"/>
          <p:cNvSpPr>
            <a:spLocks noGrp="1" noChangeAspect="1"/>
          </p:cNvSpPr>
          <p:nvPr>
            <p:ph type="pic" sz="quarter" idx="19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1" name="Zástupný symbol pro obrázek 4"/>
          <p:cNvSpPr>
            <a:spLocks noGrp="1" noChangeAspect="1"/>
          </p:cNvSpPr>
          <p:nvPr>
            <p:ph type="pic" sz="quarter" idx="20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2" name="Zástupný symbol pro obrázek 4"/>
          <p:cNvSpPr>
            <a:spLocks noGrp="1" noChangeAspect="1"/>
          </p:cNvSpPr>
          <p:nvPr>
            <p:ph type="pic" sz="quarter" idx="21"/>
          </p:nvPr>
        </p:nvSpPr>
        <p:spPr>
          <a:xfrm>
            <a:off x="648000" y="288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3" name="Zástupný symbol pro obrázek 4"/>
          <p:cNvSpPr>
            <a:spLocks noGrp="1" noChangeAspect="1"/>
          </p:cNvSpPr>
          <p:nvPr>
            <p:ph type="pic" sz="quarter" idx="22"/>
          </p:nvPr>
        </p:nvSpPr>
        <p:spPr>
          <a:xfrm>
            <a:off x="2782800" y="288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4" name="Zástupný symbol pro obrázek 4"/>
          <p:cNvSpPr>
            <a:spLocks noGrp="1" noChangeAspect="1"/>
          </p:cNvSpPr>
          <p:nvPr>
            <p:ph type="pic" sz="quarter" idx="23"/>
          </p:nvPr>
        </p:nvSpPr>
        <p:spPr>
          <a:xfrm>
            <a:off x="4917600" y="288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5" name="Zástupný symbol pro obrázek 4"/>
          <p:cNvSpPr>
            <a:spLocks noGrp="1" noChangeAspect="1"/>
          </p:cNvSpPr>
          <p:nvPr>
            <p:ph type="pic" sz="quarter" idx="24"/>
          </p:nvPr>
        </p:nvSpPr>
        <p:spPr>
          <a:xfrm>
            <a:off x="648000" y="4518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6" name="Zástupný symbol pro obrázek 4"/>
          <p:cNvSpPr>
            <a:spLocks noGrp="1" noChangeAspect="1"/>
          </p:cNvSpPr>
          <p:nvPr>
            <p:ph type="pic" sz="quarter" idx="25"/>
          </p:nvPr>
        </p:nvSpPr>
        <p:spPr>
          <a:xfrm>
            <a:off x="2782800" y="4518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7" name="Zástupný symbol pro obrázek 4"/>
          <p:cNvSpPr>
            <a:spLocks noGrp="1" noChangeAspect="1"/>
          </p:cNvSpPr>
          <p:nvPr>
            <p:ph type="pic" sz="quarter" idx="26"/>
          </p:nvPr>
        </p:nvSpPr>
        <p:spPr>
          <a:xfrm>
            <a:off x="4917600" y="4518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43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0"/>
            <a:ext cx="7559040" cy="2206752"/>
          </a:xfrm>
          <a:prstGeom prst="rect">
            <a:avLst/>
          </a:prstGeom>
        </p:spPr>
      </p:pic>
      <p:sp>
        <p:nvSpPr>
          <p:cNvPr id="5" name="Obdélník 4"/>
          <p:cNvSpPr/>
          <p:nvPr userDrawn="1"/>
        </p:nvSpPr>
        <p:spPr>
          <a:xfrm>
            <a:off x="107112" y="8316000"/>
            <a:ext cx="734481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404000" y="7164000"/>
            <a:ext cx="2592000" cy="2988000"/>
          </a:xfrm>
        </p:spPr>
        <p:txBody>
          <a:bodyPr tIns="0" bIns="0" anchor="t" anchorCtr="0"/>
          <a:lstStyle>
            <a:lvl1pPr marL="0" indent="0">
              <a:lnSpc>
                <a:spcPts val="1140"/>
              </a:lnSpc>
              <a:buFontTx/>
              <a:buNone/>
              <a:defRPr sz="950"/>
            </a:lvl1pPr>
            <a:lvl2pPr marL="180000" indent="0">
              <a:lnSpc>
                <a:spcPts val="1140"/>
              </a:lnSpc>
              <a:buFontTx/>
              <a:buNone/>
              <a:defRPr sz="950"/>
            </a:lvl2pPr>
            <a:lvl3pPr marL="360000" indent="0">
              <a:lnSpc>
                <a:spcPts val="1140"/>
              </a:lnSpc>
              <a:buFontTx/>
              <a:buNone/>
              <a:defRPr sz="950"/>
            </a:lvl3pPr>
            <a:lvl4pPr marL="540000" indent="0">
              <a:lnSpc>
                <a:spcPts val="1140"/>
              </a:lnSpc>
              <a:buFontTx/>
              <a:buNone/>
              <a:defRPr sz="950"/>
            </a:lvl4pPr>
            <a:lvl5pPr marL="720000" indent="0">
              <a:lnSpc>
                <a:spcPts val="1140"/>
              </a:lnSpc>
              <a:buFontTx/>
              <a:buNone/>
              <a:defRPr sz="95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"/>
            <a:ext cx="7560425" cy="6629400"/>
          </a:xfrm>
          <a:prstGeom prst="rect">
            <a:avLst/>
          </a:prstGeom>
        </p:spPr>
      </p:pic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592000"/>
            <a:ext cx="6336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456000"/>
            <a:ext cx="6336000" cy="3132000"/>
          </a:xfrm>
        </p:spPr>
        <p:txBody>
          <a:bodyPr tIns="0" bIns="0"/>
          <a:lstStyle>
            <a:lvl1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2pPr>
            <a:lvl3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3pPr>
            <a:lvl4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4pPr>
            <a:lvl5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356000" y="7164000"/>
            <a:ext cx="2592000" cy="2988000"/>
          </a:xfrm>
        </p:spPr>
        <p:txBody>
          <a:bodyPr tIns="0" bIns="0" anchor="t" anchorCtr="0"/>
          <a:lstStyle>
            <a:lvl1pPr marL="0" indent="0">
              <a:lnSpc>
                <a:spcPts val="1140"/>
              </a:lnSpc>
              <a:buFontTx/>
              <a:buNone/>
              <a:defRPr sz="950"/>
            </a:lvl1pPr>
            <a:lvl2pPr marL="180000" indent="0">
              <a:lnSpc>
                <a:spcPts val="1140"/>
              </a:lnSpc>
              <a:buFontTx/>
              <a:buNone/>
              <a:defRPr sz="950"/>
            </a:lvl2pPr>
            <a:lvl3pPr marL="360000" indent="0">
              <a:lnSpc>
                <a:spcPts val="1140"/>
              </a:lnSpc>
              <a:buFontTx/>
              <a:buNone/>
              <a:defRPr sz="950"/>
            </a:lvl3pPr>
            <a:lvl4pPr marL="540000" indent="0">
              <a:lnSpc>
                <a:spcPts val="1140"/>
              </a:lnSpc>
              <a:buFontTx/>
              <a:buNone/>
              <a:defRPr sz="950"/>
            </a:lvl4pPr>
            <a:lvl5pPr marL="720000" indent="0">
              <a:lnSpc>
                <a:spcPts val="1140"/>
              </a:lnSpc>
              <a:buFontTx/>
              <a:buNone/>
              <a:defRPr sz="95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1188000" y="7189200"/>
            <a:ext cx="0" cy="291600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4176000" y="7189200"/>
            <a:ext cx="0" cy="291600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02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pravo - d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176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176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2970436"/>
            <a:ext cx="3852000" cy="477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59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o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</a:t>
            </a:r>
            <a:r>
              <a:rPr lang="cs-CZ" dirty="0" err="1"/>
              <a:t>Alzheimercentrum</a:t>
            </a:r>
            <a:r>
              <a:rPr lang="cs-CZ" dirty="0"/>
              <a:t> </a:t>
            </a:r>
            <a:r>
              <a:rPr lang="cs-CZ" dirty="0" err="1"/>
              <a:t>Filipov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0"/>
            <a:ext cx="7559040" cy="2194560"/>
          </a:xfrm>
          <a:prstGeom prst="rect">
            <a:avLst/>
          </a:prstGeom>
        </p:spPr>
      </p:pic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7999" y="2088000"/>
            <a:ext cx="4536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292799" y="1908000"/>
            <a:ext cx="1332000" cy="115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055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- d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2970436"/>
            <a:ext cx="3852000" cy="477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6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pravo -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176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176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2970436"/>
            <a:ext cx="3852000" cy="3132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27828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8"/>
          </p:nvPr>
        </p:nvSpPr>
        <p:spPr>
          <a:xfrm>
            <a:off x="648000" y="6246438"/>
            <a:ext cx="1990800" cy="149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0964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-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4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2970436"/>
            <a:ext cx="3852000" cy="3132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27828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8"/>
          </p:nvPr>
        </p:nvSpPr>
        <p:spPr>
          <a:xfrm>
            <a:off x="4917600" y="6246438"/>
            <a:ext cx="1990800" cy="149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6367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dole, jeden větší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4662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3852000" cy="459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12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dole, jeden větší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4662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3060000"/>
            <a:ext cx="3852000" cy="459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286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- 3 obrázk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3852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2250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7999" y="3060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648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3852000" y="7236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19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- 3 obrázky nad sebou zrcadlov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2250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3852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5454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3852000" y="3060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648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648000" y="7236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180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vpravo, jeden podlouh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3060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3852000" cy="626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3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4917600" y="6192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993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vlevo, jeden podlouh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3060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3060000"/>
            <a:ext cx="3852000" cy="626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3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8000" y="6192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507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větší obrázky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876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4428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648000" y="4428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3852000" y="6876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6264000" cy="122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5026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08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156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0000" y="3059999"/>
            <a:ext cx="4212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704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48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(bez odráž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206114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(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6264000" cy="6480000"/>
          </a:xfrm>
        </p:spPr>
        <p:txBody>
          <a:bodyPr tIns="0" bIns="0"/>
          <a:lstStyle>
            <a:lvl1pPr marL="17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1pPr>
            <a:lvl2pPr marL="35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2pPr>
            <a:lvl3pPr marL="53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3pPr>
            <a:lvl4pPr marL="71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4pPr>
            <a:lvl5pPr marL="89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6652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268463" y="3059998"/>
            <a:ext cx="4643537" cy="4014893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48000" y="9828000"/>
            <a:ext cx="5832000" cy="540000"/>
          </a:xfrm>
        </p:spPr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2250623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3852639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5436815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45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šířku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4000" y="3059999"/>
            <a:ext cx="3888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09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výšku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8000" y="3059999"/>
            <a:ext cx="4374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046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šířku a dole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4000" y="3059999"/>
            <a:ext cx="4078800" cy="306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2844000" y="6264000"/>
            <a:ext cx="40788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17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výšku a dole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8000" y="3059999"/>
            <a:ext cx="4464000" cy="2628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2448000" y="5832000"/>
            <a:ext cx="4464000" cy="33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1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292000" y="3060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5292000" y="4608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212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292000" y="6156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5292000" y="7704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88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48000" y="3059999"/>
            <a:ext cx="6264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cxnSp>
        <p:nvCxnSpPr>
          <p:cNvPr id="3" name="Přímá spojnice 2"/>
          <p:cNvCxnSpPr/>
          <p:nvPr userDrawn="1"/>
        </p:nvCxnSpPr>
        <p:spPr>
          <a:xfrm>
            <a:off x="666000" y="9720000"/>
            <a:ext cx="5868000" cy="0"/>
          </a:xfrm>
          <a:prstGeom prst="line">
            <a:avLst/>
          </a:prstGeom>
          <a:ln w="381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/>
          <p:cNvSpPr/>
          <p:nvPr userDrawn="1"/>
        </p:nvSpPr>
        <p:spPr>
          <a:xfrm>
            <a:off x="6642000" y="9576000"/>
            <a:ext cx="288032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AD553CC-3846-4E41-8D7B-DC848512D8E6}" type="slidenum">
              <a:rPr lang="cs-CZ" sz="1200" smtClean="0"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0000" cy="219484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8000" y="9828000"/>
            <a:ext cx="5832000" cy="5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Informační čtvrtletník společnosti </a:t>
            </a:r>
            <a:r>
              <a:rPr lang="cs-CZ" dirty="0" err="1"/>
              <a:t>Alzheimercentrum</a:t>
            </a:r>
            <a:r>
              <a:rPr lang="cs-CZ" dirty="0"/>
              <a:t> </a:t>
            </a:r>
            <a:r>
              <a:rPr lang="cs-CZ" dirty="0" err="1"/>
              <a:t>Filipov</a:t>
            </a:r>
            <a:endParaRPr lang="cs-CZ" dirty="0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  <p:sldLayoutId id="2147483688" r:id="rId3"/>
    <p:sldLayoutId id="2147483714" r:id="rId4"/>
    <p:sldLayoutId id="2147483691" r:id="rId5"/>
    <p:sldLayoutId id="2147483692" r:id="rId6"/>
    <p:sldLayoutId id="2147483697" r:id="rId7"/>
    <p:sldLayoutId id="2147483698" r:id="rId8"/>
    <p:sldLayoutId id="2147483687" r:id="rId9"/>
    <p:sldLayoutId id="2147483693" r:id="rId10"/>
    <p:sldLayoutId id="2147483694" r:id="rId11"/>
    <p:sldLayoutId id="2147483695" r:id="rId12"/>
    <p:sldLayoutId id="2147483696" r:id="rId13"/>
    <p:sldLayoutId id="2147483699" r:id="rId14"/>
    <p:sldLayoutId id="2147483700" r:id="rId15"/>
    <p:sldLayoutId id="2147483690" r:id="rId16"/>
    <p:sldLayoutId id="2147483713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685" r:id="rId30"/>
    <p:sldLayoutId id="2147483689" r:id="rId31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cs-CZ" altLang="cs-CZ" sz="1600" b="0" kern="1200" cap="all" baseline="0" dirty="0">
          <a:solidFill>
            <a:schemeClr val="accent4"/>
          </a:solidFill>
          <a:latin typeface="+mj-lt"/>
          <a:ea typeface="+mn-ea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5pPr>
      <a:lvl6pPr marL="49784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4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4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4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4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4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2020 DUBEN–červen</a:t>
            </a:r>
            <a:endParaRPr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Zábřeh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39924" y="2145891"/>
            <a:ext cx="6079826" cy="828000"/>
          </a:xfrm>
        </p:spPr>
        <p:txBody>
          <a:bodyPr/>
          <a:lstStyle/>
          <a:p>
            <a:r>
              <a:rPr lang="cs-CZ" dirty="0"/>
              <a:t>ALZHEIMERCENTRUM Zábřeh a jeho klienti dostali darem dva tablety od Nadace charty 77, které mají pomoci zprostředkovat kontakt klientů s rodinami. Děkujeme.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193A33E-013F-446C-A618-32ED47DA31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9" name="Zástupný symbol pro obsah 18">
            <a:extLst>
              <a:ext uri="{FF2B5EF4-FFF2-40B4-BE49-F238E27FC236}">
                <a16:creationId xmlns:a16="http://schemas.microsoft.com/office/drawing/2014/main" id="{ED483CD7-CF8A-4CDE-999C-3D57A81DE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75794"/>
            <a:ext cx="5895975" cy="6248400"/>
          </a:xfrm>
        </p:spPr>
      </p:pic>
    </p:spTree>
    <p:extLst>
      <p:ext uri="{BB962C8B-B14F-4D97-AF65-F5344CB8AC3E}">
        <p14:creationId xmlns:p14="http://schemas.microsoft.com/office/powerpoint/2010/main" val="329929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rázek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61" y="2951961"/>
            <a:ext cx="1943526" cy="14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7" y="4662000"/>
            <a:ext cx="1943526" cy="14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Zástupný symbol pro obrázek 1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7" y="6264000"/>
            <a:ext cx="1943526" cy="14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Děkujeme Výboru dobré vůle – Nadaci Olgy Havlové </a:t>
            </a:r>
            <a:br>
              <a:rPr lang="cs-CZ" dirty="0"/>
            </a:br>
            <a:r>
              <a:rPr lang="cs-CZ" dirty="0"/>
              <a:t>za příspěvek 40 000,-Kč, který byl použit na pořízení rehabilitačních a kompenzačních pomůcek pro naše klienty.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</a:t>
            </a:r>
            <a:r>
              <a:rPr lang="cs-CZ" dirty="0" err="1"/>
              <a:t>alzheimercentra</a:t>
            </a:r>
            <a:r>
              <a:rPr lang="cs-CZ" dirty="0"/>
              <a:t> Zábřeh</a:t>
            </a:r>
          </a:p>
        </p:txBody>
      </p:sp>
      <p:pic>
        <p:nvPicPr>
          <p:cNvPr id="12" name="Zástupný symbol pro obrázek 1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61" y="7866000"/>
            <a:ext cx="1943526" cy="14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2ADE446-A49B-4D3B-8F4D-044EC2F573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64077"/>
            <a:ext cx="4078799" cy="30598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5FA0C8-BD97-428B-A290-F3311B4658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595" y="4302000"/>
            <a:ext cx="2343405" cy="1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Duben – Aleš Pavlišta, Stanislav Hanzlíček, Vladimír Vlach, Marie </a:t>
            </a:r>
            <a:r>
              <a:rPr lang="cs-CZ" dirty="0" err="1"/>
              <a:t>Nátěstová</a:t>
            </a:r>
            <a:r>
              <a:rPr lang="cs-CZ" dirty="0"/>
              <a:t>, Jan Stejskal, Božena Škodová, Antonín Janča, Vlasta </a:t>
            </a:r>
            <a:r>
              <a:rPr lang="cs-CZ" dirty="0" err="1"/>
              <a:t>Zölflová</a:t>
            </a:r>
            <a:r>
              <a:rPr lang="cs-CZ" dirty="0"/>
              <a:t>, Klementina </a:t>
            </a:r>
            <a:r>
              <a:rPr lang="cs-CZ" dirty="0" err="1"/>
              <a:t>Jevická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Květen – Alena </a:t>
            </a:r>
            <a:r>
              <a:rPr lang="cs-CZ" dirty="0" err="1"/>
              <a:t>Rydziová</a:t>
            </a:r>
            <a:r>
              <a:rPr lang="cs-CZ" dirty="0"/>
              <a:t>, Oldřiška Hnilicová, Ivona Panáková, Jiřina </a:t>
            </a:r>
            <a:r>
              <a:rPr lang="cs-CZ" dirty="0" err="1"/>
              <a:t>Timcová</a:t>
            </a:r>
            <a:r>
              <a:rPr lang="cs-CZ" dirty="0"/>
              <a:t>, Eduard </a:t>
            </a:r>
            <a:r>
              <a:rPr lang="cs-CZ" dirty="0" err="1"/>
              <a:t>Flegel</a:t>
            </a:r>
            <a:r>
              <a:rPr lang="cs-CZ" dirty="0"/>
              <a:t>, Eva Neumannová.</a:t>
            </a:r>
          </a:p>
          <a:p>
            <a:endParaRPr lang="cs-CZ" dirty="0"/>
          </a:p>
          <a:p>
            <a:r>
              <a:rPr lang="cs-CZ" dirty="0"/>
              <a:t>Červen – Anna Prachařová, Ida Šafaříková, Jana Janáková, Miroslav Peč, Jan </a:t>
            </a:r>
            <a:r>
              <a:rPr lang="cs-CZ" dirty="0" err="1"/>
              <a:t>Pechal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Jan </a:t>
            </a:r>
            <a:r>
              <a:rPr lang="cs-CZ" dirty="0" err="1"/>
              <a:t>Ondrušík</a:t>
            </a:r>
            <a:r>
              <a:rPr lang="cs-CZ" dirty="0"/>
              <a:t>, Zdenka Straková, Pavel </a:t>
            </a:r>
            <a:r>
              <a:rPr lang="cs-CZ" dirty="0" err="1"/>
              <a:t>Drechsler</a:t>
            </a:r>
            <a:r>
              <a:rPr lang="cs-CZ" dirty="0"/>
              <a:t>, Jan Hůlek, Jiřinka Gregorová, Eva Mikulecká.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Všem oslavencům přejeme vše nejlepší k narozeninám, hodně zdraví, štěstí a spokojenosti.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tomto čtvrtletí narozeniny oslavili</a:t>
            </a:r>
          </a:p>
        </p:txBody>
      </p:sp>
      <p:pic>
        <p:nvPicPr>
          <p:cNvPr id="20" name="Zástupný symbol obrázku 19">
            <a:extLst>
              <a:ext uri="{FF2B5EF4-FFF2-40B4-BE49-F238E27FC236}">
                <a16:creationId xmlns:a16="http://schemas.microsoft.com/office/drawing/2014/main" id="{75CE8CF6-8D30-4C06-8574-CC828258F6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r="3995"/>
          <a:stretch>
            <a:fillRect/>
          </a:stretch>
        </p:blipFill>
        <p:spPr>
          <a:xfrm>
            <a:off x="2267856" y="6858868"/>
            <a:ext cx="2592288" cy="2016224"/>
          </a:xfrm>
        </p:spPr>
      </p:pic>
    </p:spTree>
    <p:extLst>
      <p:ext uri="{BB962C8B-B14F-4D97-AF65-F5344CB8AC3E}">
        <p14:creationId xmlns:p14="http://schemas.microsoft.com/office/powerpoint/2010/main" val="274352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AC Zábřeh proběhlo pravidelné roční dotazníkové šetření a rádi bychom Vás seznámili </a:t>
            </a:r>
            <a:br>
              <a:rPr lang="cs-CZ" dirty="0"/>
            </a:br>
            <a:r>
              <a:rPr lang="cs-CZ" dirty="0"/>
              <a:t>s výsledky. </a:t>
            </a:r>
          </a:p>
          <a:p>
            <a:endParaRPr lang="cs-CZ" dirty="0"/>
          </a:p>
          <a:p>
            <a:r>
              <a:rPr lang="cs-CZ" dirty="0"/>
              <a:t>V rámci celkového počtu 93 klientů bylo rozdáno 80 dotazníků, z nichž se vyplněných vrátilo 39. Z dotazníků vyplynula potřeba pestřejšího jídelníčku a budování důvěrnějšího vztahu mezi klienty a klíčovými pracovníky. Dále klienti uvedli, že nejsou spokojeni s nabídkou volnočasových aktivit v našem zařízení a určitým klientům chybí procházky a více času venku. Dali jsme si za cíl, že klienti budou doprovázeni ven vždy za hezkého počasí. Některým klientům chybí specifické aktivity (např. rybaření). Není v možnostech centra takového aktivity zajistit, je však možnost zajištění takovéto aktivity rodinou v rámci propustky.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Rodinám byly dotazníky zaslány elektronickou poštou. Osloveno bylo 85 rodinných příslušníků a zpětná vazba přišla pouze od 18 oslovených. Vzhledem k nízké účasti rodiny </a:t>
            </a:r>
            <a:br>
              <a:rPr lang="cs-CZ" dirty="0"/>
            </a:br>
            <a:r>
              <a:rPr lang="cs-CZ" dirty="0"/>
              <a:t>při dotazníkovém šetření nemusí být výsledky zcela objektivní. Vyhodnocením dotazníků vyplynulo, že rodiny mají pocit, že neznají náplň dne svých blízkých. Akce jsou v předstihu vyvěšovány na webové stránce AC Zábřeh, na facebooku a v tištěné podobě na jednotlivých podlažích. Ve Zpravodaji poskytujeme informace o proběhlých aktivitách po čtvrtletích kalendářního roku. O proběhlých aktivitách také pravidelně informujeme na </a:t>
            </a:r>
            <a:r>
              <a:rPr lang="cs-CZ" dirty="0" err="1"/>
              <a:t>facebookové</a:t>
            </a:r>
            <a:r>
              <a:rPr lang="cs-CZ" dirty="0"/>
              <a:t> stránce AC Zábřeh.</a:t>
            </a:r>
          </a:p>
          <a:p>
            <a:r>
              <a:rPr lang="cs-CZ" dirty="0"/>
              <a:t>V letošním roce snažíme o poskytování služeb v maximální kvalitě tak, aby byli jak klienti, tak rodiny spokojené.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Děkujeme všem za vyplnění dotazníků a informujeme, že příští dotazníkové šetření proběhne v řádném termínu na začátku příštího roku, těšíme se na další zpětnou vazbu, neboť to vše vede ke zkvalitňování Vašich služeb, což je prioritním cílem i posláním organizace.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dotazníků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0401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82B02C"/>
                </a:solidFill>
              </a:rPr>
              <a:t>KONTAKTY</a:t>
            </a:r>
          </a:p>
          <a:p>
            <a:endParaRPr lang="cs-CZ" dirty="0">
              <a:solidFill>
                <a:srgbClr val="82B02C"/>
              </a:solidFill>
            </a:endParaRPr>
          </a:p>
          <a:p>
            <a:r>
              <a:rPr lang="cs-CZ" b="1" dirty="0">
                <a:solidFill>
                  <a:srgbClr val="82B02C"/>
                </a:solidFill>
              </a:rPr>
              <a:t>Ředitelka zařízení</a:t>
            </a:r>
          </a:p>
          <a:p>
            <a:r>
              <a:rPr lang="cs-CZ" dirty="0"/>
              <a:t>Mgr. Ing. Marie Vychopeňová</a:t>
            </a:r>
          </a:p>
          <a:p>
            <a:r>
              <a:rPr lang="cs-CZ" dirty="0"/>
              <a:t>tel.: (+420) 778 494 030</a:t>
            </a:r>
          </a:p>
          <a:p>
            <a:r>
              <a:rPr lang="cs-CZ" dirty="0"/>
              <a:t>reditelka.zabreh@alzheimercentrum.cz</a:t>
            </a:r>
          </a:p>
          <a:p>
            <a:endParaRPr lang="cs-CZ" dirty="0"/>
          </a:p>
          <a:p>
            <a:r>
              <a:rPr lang="cs-CZ" b="1" dirty="0">
                <a:solidFill>
                  <a:srgbClr val="82B02C"/>
                </a:solidFill>
              </a:rPr>
              <a:t>Vrchní sestra</a:t>
            </a:r>
          </a:p>
          <a:p>
            <a:r>
              <a:rPr lang="cs-CZ" dirty="0"/>
              <a:t>Kateřina Hudečková</a:t>
            </a:r>
          </a:p>
          <a:p>
            <a:r>
              <a:rPr lang="cs-CZ" dirty="0"/>
              <a:t>tel.: (+420) 778 494 031</a:t>
            </a:r>
          </a:p>
          <a:p>
            <a:r>
              <a:rPr lang="cs-CZ" dirty="0"/>
              <a:t>vrchni.zabreh@alzheimercentrum.cz</a:t>
            </a:r>
          </a:p>
          <a:p>
            <a:endParaRPr lang="cs-CZ" dirty="0"/>
          </a:p>
          <a:p>
            <a:r>
              <a:rPr lang="cs-CZ" b="1" dirty="0">
                <a:solidFill>
                  <a:srgbClr val="82B02C"/>
                </a:solidFill>
              </a:rPr>
              <a:t>Administrativní pracovnice</a:t>
            </a:r>
          </a:p>
          <a:p>
            <a:r>
              <a:rPr lang="cs-CZ" dirty="0"/>
              <a:t>Ing. Hana Filová</a:t>
            </a:r>
          </a:p>
          <a:p>
            <a:r>
              <a:rPr lang="cs-CZ" dirty="0"/>
              <a:t>tel.: (+420) 778 494 036</a:t>
            </a:r>
          </a:p>
          <a:p>
            <a:r>
              <a:rPr lang="cs-CZ" dirty="0"/>
              <a:t>admin.zabreh@alzheimercentrum.cz</a:t>
            </a:r>
          </a:p>
          <a:p>
            <a:endParaRPr lang="cs-CZ" dirty="0">
              <a:solidFill>
                <a:srgbClr val="82B02C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Alzheimercentrum Zábřeh z. </a:t>
            </a:r>
            <a:r>
              <a:rPr lang="cs-CZ" dirty="0" err="1"/>
              <a:t>ú.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CÍL</a:t>
            </a:r>
          </a:p>
          <a:p>
            <a:r>
              <a:rPr lang="cs-CZ" dirty="0"/>
              <a:t>Zajištění individuálně zjištěných a dojednaných základních životních potřeb.</a:t>
            </a:r>
          </a:p>
          <a:p>
            <a:r>
              <a:rPr lang="cs-CZ" dirty="0"/>
              <a:t>Poskytování takové míry podpory, kterou klient skutečně potřebuje.</a:t>
            </a:r>
          </a:p>
          <a:p>
            <a:r>
              <a:rPr lang="cs-CZ" dirty="0"/>
              <a:t>Udržení co nejužšího kontaktu s rodinou a blízkými.</a:t>
            </a:r>
          </a:p>
          <a:p>
            <a:endParaRPr lang="cs-CZ" dirty="0"/>
          </a:p>
          <a:p>
            <a:r>
              <a:rPr lang="cs-CZ" b="1" dirty="0"/>
              <a:t>POSLÁNÍ</a:t>
            </a:r>
          </a:p>
          <a:p>
            <a:r>
              <a:rPr lang="cs-CZ" dirty="0"/>
              <a:t>Hlavním posláním je poskytování komplexní, kvalitní, individuálně zaměřené,</a:t>
            </a:r>
          </a:p>
          <a:p>
            <a:r>
              <a:rPr lang="cs-CZ" dirty="0"/>
              <a:t>celoroční pobytové služby osobám trpícím syndromem demence nebo chronickým duševním onemocněním, kteří již nemohou zůstat ve svém vlastním domácím prostředím.</a:t>
            </a:r>
          </a:p>
          <a:p>
            <a:endParaRPr lang="cs-CZ" dirty="0"/>
          </a:p>
          <a:p>
            <a:r>
              <a:rPr lang="cs-CZ" b="1" dirty="0"/>
              <a:t>CÍLOVÁ SKUPINA</a:t>
            </a:r>
          </a:p>
          <a:p>
            <a:r>
              <a:rPr lang="cs-CZ" dirty="0"/>
              <a:t>Osoby s chronickým duševním onemocněním.</a:t>
            </a:r>
          </a:p>
        </p:txBody>
      </p:sp>
      <p:sp>
        <p:nvSpPr>
          <p:cNvPr id="15" name="Zástupný symbol pro obsah 1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b="1" dirty="0">
                <a:solidFill>
                  <a:srgbClr val="82B02C"/>
                </a:solidFill>
              </a:rPr>
              <a:t>Sociální pracovník</a:t>
            </a:r>
          </a:p>
          <a:p>
            <a:r>
              <a:rPr lang="cs-CZ" dirty="0"/>
              <a:t>Mgr. Lenka Stryková</a:t>
            </a:r>
          </a:p>
          <a:p>
            <a:r>
              <a:rPr lang="cs-CZ" dirty="0"/>
              <a:t>tel.: (+420) 778 494 035</a:t>
            </a:r>
          </a:p>
          <a:p>
            <a:r>
              <a:rPr lang="cs-CZ" dirty="0"/>
              <a:t>socialni2.zabreh@alzheimercentrum.cz</a:t>
            </a:r>
          </a:p>
          <a:p>
            <a:endParaRPr lang="cs-CZ" b="1" dirty="0">
              <a:solidFill>
                <a:srgbClr val="00A0B6"/>
              </a:solidFill>
            </a:endParaRPr>
          </a:p>
          <a:p>
            <a:r>
              <a:rPr lang="cs-CZ" b="1" dirty="0">
                <a:solidFill>
                  <a:srgbClr val="82B02C"/>
                </a:solidFill>
              </a:rPr>
              <a:t>Sociální pracovník</a:t>
            </a:r>
          </a:p>
          <a:p>
            <a:r>
              <a:rPr lang="cs-CZ" dirty="0"/>
              <a:t>Mgr. Petra Grycová</a:t>
            </a:r>
          </a:p>
          <a:p>
            <a:r>
              <a:rPr lang="cs-CZ" dirty="0"/>
              <a:t>tel.: (+420) 775 893 832</a:t>
            </a:r>
          </a:p>
          <a:p>
            <a:r>
              <a:rPr lang="cs-CZ" dirty="0"/>
              <a:t>socialni.zabreh@alzheimercentrum.cz</a:t>
            </a:r>
          </a:p>
          <a:p>
            <a:endParaRPr lang="cs-CZ" dirty="0"/>
          </a:p>
          <a:p>
            <a:endParaRPr lang="cs-CZ" b="1" dirty="0">
              <a:solidFill>
                <a:srgbClr val="00A0B6"/>
              </a:solidFill>
            </a:endParaRPr>
          </a:p>
          <a:p>
            <a:endParaRPr lang="cs-CZ" b="1" dirty="0">
              <a:solidFill>
                <a:srgbClr val="00A0B6"/>
              </a:solidFill>
            </a:endParaRPr>
          </a:p>
          <a:p>
            <a:r>
              <a:rPr lang="pt-BR" b="1" dirty="0">
                <a:solidFill>
                  <a:srgbClr val="82B02C"/>
                </a:solidFill>
              </a:rPr>
              <a:t>Alzheimercentrum </a:t>
            </a:r>
            <a:r>
              <a:rPr lang="cs-CZ" b="1" dirty="0">
                <a:solidFill>
                  <a:srgbClr val="82B02C"/>
                </a:solidFill>
              </a:rPr>
              <a:t>Zábřeh</a:t>
            </a:r>
            <a:endParaRPr lang="pt-BR" b="1" dirty="0">
              <a:solidFill>
                <a:srgbClr val="82B02C"/>
              </a:solidFill>
            </a:endParaRPr>
          </a:p>
          <a:p>
            <a:r>
              <a:rPr lang="pt-BR" b="1" dirty="0">
                <a:solidFill>
                  <a:srgbClr val="82B02C"/>
                </a:solidFill>
              </a:rPr>
              <a:t>www.alzheimercentrum.cz</a:t>
            </a:r>
          </a:p>
          <a:p>
            <a:r>
              <a:rPr lang="pt-BR" b="1" dirty="0">
                <a:solidFill>
                  <a:srgbClr val="82B02C"/>
                </a:solidFill>
              </a:rPr>
              <a:t>tel.: </a:t>
            </a:r>
            <a:r>
              <a:rPr lang="cs-CZ" b="1" dirty="0">
                <a:solidFill>
                  <a:srgbClr val="82B02C"/>
                </a:solidFill>
              </a:rPr>
              <a:t>(</a:t>
            </a:r>
            <a:r>
              <a:rPr lang="pt-BR" b="1" dirty="0">
                <a:solidFill>
                  <a:srgbClr val="82B02C"/>
                </a:solidFill>
              </a:rPr>
              <a:t>+420</a:t>
            </a:r>
            <a:r>
              <a:rPr lang="cs-CZ" b="1" dirty="0">
                <a:solidFill>
                  <a:srgbClr val="82B02C"/>
                </a:solidFill>
              </a:rPr>
              <a:t>) 775 893 832</a:t>
            </a:r>
            <a:endParaRPr lang="pt-BR" b="1" dirty="0">
              <a:solidFill>
                <a:srgbClr val="82B02C"/>
              </a:solidFill>
            </a:endParaRPr>
          </a:p>
          <a:p>
            <a:r>
              <a:rPr lang="cs-CZ" b="1" dirty="0" err="1">
                <a:solidFill>
                  <a:srgbClr val="82B02C"/>
                </a:solidFill>
              </a:rPr>
              <a:t>zabreh</a:t>
            </a:r>
            <a:r>
              <a:rPr lang="pt-BR" b="1" dirty="0">
                <a:solidFill>
                  <a:srgbClr val="82B02C"/>
                </a:solidFill>
              </a:rPr>
              <a:t>@alzheimercentrum.cz</a:t>
            </a:r>
            <a:endParaRPr lang="cs-CZ" b="1" dirty="0">
              <a:solidFill>
                <a:srgbClr val="82B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Vážení přátelé,</a:t>
            </a:r>
          </a:p>
          <a:p>
            <a:endParaRPr lang="cs-CZ" dirty="0"/>
          </a:p>
          <a:p>
            <a:r>
              <a:rPr lang="cs-CZ" dirty="0"/>
              <a:t>přinášíme druhé, tedy jarní vydání Zpravodaje </a:t>
            </a:r>
            <a:r>
              <a:rPr lang="cs-CZ" dirty="0" err="1"/>
              <a:t>Alzheimercentra</a:t>
            </a:r>
            <a:r>
              <a:rPr lang="cs-CZ" dirty="0"/>
              <a:t> Zábřeh </a:t>
            </a:r>
            <a:r>
              <a:rPr lang="cs-CZ" dirty="0" err="1"/>
              <a:t>z.ú</a:t>
            </a:r>
            <a:r>
              <a:rPr lang="cs-CZ" dirty="0"/>
              <a:t>. v roce 2020.</a:t>
            </a:r>
          </a:p>
          <a:p>
            <a:r>
              <a:rPr lang="cs-CZ" dirty="0"/>
              <a:t>Zpravodaj přináší přehled o dění v centru v měsících duben, květen a červen. V těchto měsících byla stále aktuální </a:t>
            </a:r>
            <a:r>
              <a:rPr lang="cs-CZ" dirty="0" err="1"/>
              <a:t>coronavirová</a:t>
            </a:r>
            <a:r>
              <a:rPr lang="cs-CZ" dirty="0"/>
              <a:t> hrozba, kterou bylo ovlivněno dění v </a:t>
            </a:r>
            <a:r>
              <a:rPr lang="cs-CZ" dirty="0" err="1"/>
              <a:t>Alzheimercentru</a:t>
            </a:r>
            <a:r>
              <a:rPr lang="cs-CZ" dirty="0"/>
              <a:t> Zábřeh. V druhém čtvrtletí jsme vše zvládli na výbornou, dokonce </a:t>
            </a:r>
            <a:br>
              <a:rPr lang="cs-CZ" dirty="0"/>
            </a:br>
            <a:r>
              <a:rPr lang="cs-CZ" dirty="0"/>
              <a:t>se podařilo, i když na krátký čas, otevřít centrum pro návštěvy. </a:t>
            </a:r>
          </a:p>
          <a:p>
            <a:r>
              <a:rPr lang="cs-CZ" dirty="0"/>
              <a:t>Děkuji všem pracovníkům centra, kteří se podíleli v uplynulém čtvrtletí na jeho chodu, zejména pak zdravotním sestrám, pečovatelům a provozním pracovníkům. </a:t>
            </a:r>
          </a:p>
          <a:p>
            <a:r>
              <a:rPr lang="cs-CZ" dirty="0"/>
              <a:t>Děkuji také všem rodinným příslušníkům za příkladný přístup a zodpovědnost v režimovém opatření.</a:t>
            </a:r>
          </a:p>
          <a:p>
            <a:endParaRPr lang="cs-CZ" dirty="0"/>
          </a:p>
          <a:p>
            <a:r>
              <a:rPr lang="cs-CZ" dirty="0"/>
              <a:t>Marie Vychopeňová</a:t>
            </a:r>
          </a:p>
          <a:p>
            <a:endParaRPr lang="cs-CZ" dirty="0"/>
          </a:p>
          <a:p>
            <a:r>
              <a:rPr lang="cs-CZ" dirty="0"/>
              <a:t>Ředitelka </a:t>
            </a:r>
            <a:r>
              <a:rPr lang="cs-CZ" dirty="0" err="1"/>
              <a:t>Alzheimercentra</a:t>
            </a:r>
            <a:r>
              <a:rPr lang="cs-CZ" dirty="0"/>
              <a:t> Zábřeh, </a:t>
            </a:r>
            <a:r>
              <a:rPr lang="cs-CZ" dirty="0" err="1"/>
              <a:t>z.ú</a:t>
            </a:r>
            <a:r>
              <a:rPr lang="cs-CZ" dirty="0"/>
              <a:t>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 ŘEDITELKY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BAEC0F-0536-4C16-A764-138A40E8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99" y="1846912"/>
            <a:ext cx="1332000" cy="1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6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7" y="3060000"/>
            <a:ext cx="1904326" cy="14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Zástupný symbol pro obrázek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" y="4662000"/>
            <a:ext cx="1939950" cy="14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7" y="6264000"/>
            <a:ext cx="1904326" cy="14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v našem zařízení proběhl projekt Pod okny, v rámci kterého se zpěváci rozhodli potěšit klienty různých zařízení. Velký dík patřil skupině </a:t>
            </a:r>
            <a:r>
              <a:rPr lang="cs-CZ" dirty="0" err="1"/>
              <a:t>Mirai</a:t>
            </a:r>
            <a:r>
              <a:rPr lang="cs-CZ" dirty="0"/>
              <a:t>, která k nám přijela zahrát několik písniček na improvizovaném pódiu. Přinesli trochu rozptýlení a zpestření v době, kdy klienti trpěli nedostatkem kontaktu se svými blízkými. Bylo krásné počasí, mohli jsme být venku a vystoupení si pořádně užít</a:t>
            </a:r>
            <a:r>
              <a:rPr lang="cs-CZ"/>
              <a:t>. </a:t>
            </a:r>
            <a:endParaRPr lang="cs-CZ" dirty="0"/>
          </a:p>
          <a:p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pod okny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905487"/>
            <a:ext cx="1944000" cy="137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Zástupný symbol pro obrázek 8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6370646"/>
            <a:ext cx="4078800" cy="2913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3500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symbol pro obrázek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0" y="3335169"/>
            <a:ext cx="1944000" cy="109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Zástupný symbol pro obrázek 1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0" y="4751331"/>
            <a:ext cx="1944000" cy="109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Zástupný symbol pro obrázek 2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3" y="6268497"/>
            <a:ext cx="1829933" cy="1204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Aktivizace probíhaly zejména individuálně, převážně na pokojích klientů. Nepřestáváme trénovat paměť, zpívat a cvičit.</a:t>
            </a:r>
          </a:p>
        </p:txBody>
      </p:sp>
      <p:pic>
        <p:nvPicPr>
          <p:cNvPr id="22" name="Zástupný symbol pro obrázek 2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81" y="7840758"/>
            <a:ext cx="1234582" cy="1483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Zástupný symbol pro obrázek 22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0" y="6264000"/>
            <a:ext cx="408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Zástupný symbol pro obrázek 17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3313293"/>
            <a:ext cx="4080000" cy="2587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5043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rázek 1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00" y="3060000"/>
            <a:ext cx="145800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Zástupný symbol pro obrázek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3060000"/>
            <a:ext cx="145800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Zástupný symbol pro obrázek 1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0" y="7236000"/>
            <a:ext cx="132030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Využívali jsme krásného počasí a trávili jsme čas venku. </a:t>
            </a:r>
            <a:br>
              <a:rPr lang="cs-CZ" dirty="0"/>
            </a:br>
            <a:r>
              <a:rPr lang="cs-CZ" dirty="0"/>
              <a:t>Někteří se procházeli po zahradě, jiní zpívali nebo si povídali. 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00" y="7236000"/>
            <a:ext cx="145800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00" y="5148000"/>
            <a:ext cx="3024000" cy="4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3060000"/>
            <a:ext cx="3024000" cy="4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3056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symbol pro obrázek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76" y="3242250"/>
            <a:ext cx="1602848" cy="120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Zástupný symbol pro obrázek 1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24" y="4770636"/>
            <a:ext cx="1556152" cy="1167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Zástupný symbol pro obrázek 2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3" y="6446250"/>
            <a:ext cx="1606274" cy="1204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Pobyt na zahradě a procházky patří k běžným a nejoblíbenějším aktivitám klientů našeho centra. </a:t>
            </a:r>
          </a:p>
        </p:txBody>
      </p:sp>
      <p:pic>
        <p:nvPicPr>
          <p:cNvPr id="22" name="Zástupný symbol pro obrázek 2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3" y="8048249"/>
            <a:ext cx="1606273" cy="120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Zástupný symbol pro obrázek 22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0" y="6264000"/>
            <a:ext cx="408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Zástupný symbol pro obrázek 17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3442500"/>
            <a:ext cx="4080000" cy="229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2205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rázek 1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00" y="3060000"/>
            <a:ext cx="145800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Zástupný symbol pro obrázek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3060000"/>
            <a:ext cx="145800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Zástupný symbol pro obrázek 1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219" y="7514780"/>
            <a:ext cx="1944000" cy="138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Oblíbenou činností je </a:t>
            </a:r>
            <a:r>
              <a:rPr lang="cs-CZ" dirty="0" err="1"/>
              <a:t>gardenterapie</a:t>
            </a:r>
            <a:r>
              <a:rPr lang="cs-CZ" dirty="0"/>
              <a:t>.  Letos nám rostliny krásně rostou a klienti se o ně s láskou starají.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00" y="7236000"/>
            <a:ext cx="145800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00" y="5148000"/>
            <a:ext cx="3024000" cy="4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3060000"/>
            <a:ext cx="3024000" cy="4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7736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4EF2FB2-955C-41DA-860A-592FB6AA3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7" y="6152228"/>
            <a:ext cx="4854324" cy="3015151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nemohly rodiny za klienty, navštěvovali jsme se přes internet – </a:t>
            </a:r>
            <a:r>
              <a:rPr lang="cs-CZ" dirty="0" err="1"/>
              <a:t>skypové</a:t>
            </a:r>
            <a:r>
              <a:rPr lang="cs-CZ" dirty="0"/>
              <a:t> hovory.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2AE17B-B5DB-4155-9523-EB26AF572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8" y="2724882"/>
            <a:ext cx="485432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4EF2FB2-955C-41DA-860A-592FB6AA3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152228"/>
            <a:ext cx="5517882" cy="3015151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Zábřeh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dočkali jsme se konečně i tolik vytoužených návštěv.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2AE17B-B5DB-4155-9523-EB26AF572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724882"/>
            <a:ext cx="5505165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363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Alz">
      <a:dk1>
        <a:srgbClr val="706F6F"/>
      </a:dk1>
      <a:lt1>
        <a:sysClr val="window" lastClr="FFFFFF"/>
      </a:lt1>
      <a:dk2>
        <a:srgbClr val="FF4D00"/>
      </a:dk2>
      <a:lt2>
        <a:srgbClr val="FFFFFF"/>
      </a:lt2>
      <a:accent1>
        <a:srgbClr val="FF4D00"/>
      </a:accent1>
      <a:accent2>
        <a:srgbClr val="F99E35"/>
      </a:accent2>
      <a:accent3>
        <a:srgbClr val="951800"/>
      </a:accent3>
      <a:accent4>
        <a:srgbClr val="82B02C"/>
      </a:accent4>
      <a:accent5>
        <a:srgbClr val="948073"/>
      </a:accent5>
      <a:accent6>
        <a:srgbClr val="006296"/>
      </a:accent6>
      <a:hlink>
        <a:srgbClr val="FF4D00"/>
      </a:hlink>
      <a:folHlink>
        <a:srgbClr val="FF4D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1033</Words>
  <Application>Microsoft Office PowerPoint</Application>
  <PresentationFormat>Vlastní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prezentace</vt:lpstr>
      <vt:lpstr>2020 DUBEN–červen</vt:lpstr>
      <vt:lpstr>SLOVO ŘEDITELKY</vt:lpstr>
      <vt:lpstr>Projekt pod okny</vt:lpstr>
      <vt:lpstr>Aktivizace probíhaly zejména individuálně, převážně na pokojích klientů. Nepřestáváme trénovat paměť, zpívat a cvičit.</vt:lpstr>
      <vt:lpstr>Využívali jsme krásného počasí a trávili jsme čas venku.  Někteří se procházeli po zahradě, jiní zpívali nebo si povídali. </vt:lpstr>
      <vt:lpstr>Pobyt na zahradě a procházky patří k běžným a nejoblíbenějším aktivitám klientů našeho centra. </vt:lpstr>
      <vt:lpstr>Oblíbenou činností je gardenterapie.  Letos nám rostliny krásně rostou a klienti se o ně s láskou starají.</vt:lpstr>
      <vt:lpstr>Když nemohly rodiny za klienty, navštěvovali jsme se přes internet – skypové hovory.</vt:lpstr>
      <vt:lpstr>dočkali jsme se konečně i tolik vytoužených návštěv.</vt:lpstr>
      <vt:lpstr>ALZHEIMERCENTRUM Zábřeh a jeho klienti dostali darem dva tablety od Nadace charty 77, které mají pomoci zprostředkovat kontakt klientů s rodinami. Děkujeme.</vt:lpstr>
      <vt:lpstr>Podpora alzheimercentra Zábřeh</vt:lpstr>
      <vt:lpstr>V tomto čtvrtletí narozeniny oslavili</vt:lpstr>
      <vt:lpstr>Vyhodnocení dotazníků</vt:lpstr>
      <vt:lpstr>Alzheimercentrum Zábřeh z. ú.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2014-05-13T13:48:51Z</dcterms:created>
  <dcterms:modified xsi:type="dcterms:W3CDTF">2020-08-14T09:49:59Z</dcterms:modified>
</cp:coreProperties>
</file>