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0" r:id="rId2"/>
    <p:sldId id="261" r:id="rId3"/>
    <p:sldId id="301" r:id="rId4"/>
    <p:sldId id="303" r:id="rId5"/>
    <p:sldId id="305" r:id="rId6"/>
    <p:sldId id="268" r:id="rId7"/>
    <p:sldId id="289" r:id="rId8"/>
    <p:sldId id="269" r:id="rId9"/>
    <p:sldId id="273" r:id="rId10"/>
    <p:sldId id="300" r:id="rId11"/>
    <p:sldId id="302" r:id="rId12"/>
    <p:sldId id="304" r:id="rId13"/>
    <p:sldId id="31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4" r:id="rId31"/>
    <p:sldId id="330" r:id="rId32"/>
    <p:sldId id="323" r:id="rId33"/>
    <p:sldId id="325" r:id="rId34"/>
    <p:sldId id="326" r:id="rId35"/>
    <p:sldId id="327" r:id="rId36"/>
    <p:sldId id="328" r:id="rId37"/>
    <p:sldId id="331" r:id="rId38"/>
    <p:sldId id="329" r:id="rId39"/>
    <p:sldId id="262" r:id="rId40"/>
  </p:sldIdLst>
  <p:sldSz cx="7561263" cy="10693400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978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956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4935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9913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489225" algn="l" defTabSz="9956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987070" algn="l" defTabSz="9956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484916" algn="l" defTabSz="9956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982761" algn="l" defTabSz="9956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A"/>
    <a:srgbClr val="8F82BD"/>
    <a:srgbClr val="9D9D9D"/>
    <a:srgbClr val="66CFF2"/>
    <a:srgbClr val="73B6AF"/>
    <a:srgbClr val="68B1E1"/>
    <a:srgbClr val="2C539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>
        <p:scale>
          <a:sx n="98" d="100"/>
          <a:sy n="98" d="100"/>
        </p:scale>
        <p:origin x="1114" y="-240"/>
      </p:cViewPr>
      <p:guideLst>
        <p:guide orient="horz" pos="3368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74530-62B5-4946-899E-989C8C21C67A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0A0F-8974-4FBE-83E2-D671DC57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523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10C1676-75CC-47DF-B6F8-7B04CEB5C258}" type="datetimeFigureOut">
              <a:rPr lang="cs-CZ"/>
              <a:pPr>
                <a:defRPr/>
              </a:pPr>
              <a:t>01.10.2020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264F2C3-F260-4FCF-8ABC-65A4DB4F2F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137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87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21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" y="0"/>
            <a:ext cx="7559583" cy="1069010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0000" y="2268000"/>
            <a:ext cx="4680000" cy="28803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1550" b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2000" y="9667179"/>
            <a:ext cx="4068000" cy="756000"/>
          </a:xfrm>
        </p:spPr>
        <p:txBody>
          <a:bodyPr tIns="0">
            <a:noAutofit/>
          </a:bodyPr>
          <a:lstStyle>
            <a:lvl1pPr marL="0" indent="0" algn="l">
              <a:lnSpc>
                <a:spcPct val="100000"/>
              </a:lnSpc>
              <a:buNone/>
              <a:defRPr sz="3500" b="1">
                <a:solidFill>
                  <a:schemeClr val="bg1"/>
                </a:solidFill>
                <a:latin typeface="+mj-lt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7062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levo, obrázky vpravo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4968000" y="3060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4968000" y="4662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68000" y="6264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3888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68000" y="7866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1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levo, obrázky vpravo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454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5454000" y="5148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5454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4374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918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levo, obrázky dole a vpravo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4968000" y="3060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4968000" y="4662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68000" y="6264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4078800" cy="306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68000" y="7866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6264000"/>
            <a:ext cx="4078800" cy="30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7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levo, obrázky dole a vpravo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454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5454000" y="5148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5454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4464000" cy="2628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5832000"/>
            <a:ext cx="4464000" cy="334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3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4968000" y="3060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4968000" y="4662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2736000" y="6264000"/>
            <a:ext cx="4176000" cy="30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264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7866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648000" y="3060000"/>
            <a:ext cx="4176000" cy="30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1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454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3852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2250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3852000" y="5148000"/>
            <a:ext cx="3060000" cy="403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647999" y="3060000"/>
            <a:ext cx="3060000" cy="403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9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hoře, obrázky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 noChangeAspect="1"/>
          </p:cNvSpPr>
          <p:nvPr>
            <p:ph type="pic" sz="quarter" idx="13"/>
          </p:nvPr>
        </p:nvSpPr>
        <p:spPr>
          <a:xfrm>
            <a:off x="6480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27828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6" name="Zástupný symbol pro obrázek 4"/>
          <p:cNvSpPr>
            <a:spLocks noGrp="1" noChangeAspect="1"/>
          </p:cNvSpPr>
          <p:nvPr>
            <p:ph type="pic" sz="quarter" idx="17"/>
          </p:nvPr>
        </p:nvSpPr>
        <p:spPr>
          <a:xfrm>
            <a:off x="49176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60000"/>
            <a:ext cx="6264000" cy="2952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1" name="Zástupný symbol pro obrázek 4"/>
          <p:cNvSpPr>
            <a:spLocks noGrp="1" noChangeAspect="1"/>
          </p:cNvSpPr>
          <p:nvPr>
            <p:ph type="pic" sz="quarter" idx="18"/>
          </p:nvPr>
        </p:nvSpPr>
        <p:spPr>
          <a:xfrm>
            <a:off x="6480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 noChangeAspect="1"/>
          </p:cNvSpPr>
          <p:nvPr>
            <p:ph type="pic" sz="quarter" idx="19"/>
          </p:nvPr>
        </p:nvSpPr>
        <p:spPr>
          <a:xfrm>
            <a:off x="27828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8" name="Zástupný symbol pro obrázek 4"/>
          <p:cNvSpPr>
            <a:spLocks noGrp="1" noChangeAspect="1"/>
          </p:cNvSpPr>
          <p:nvPr>
            <p:ph type="pic" sz="quarter" idx="20"/>
          </p:nvPr>
        </p:nvSpPr>
        <p:spPr>
          <a:xfrm>
            <a:off x="49176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0"/>
            <a:ext cx="7559040" cy="2206752"/>
          </a:xfrm>
          <a:prstGeom prst="rect">
            <a:avLst/>
          </a:prstGeom>
        </p:spPr>
      </p:pic>
      <p:sp>
        <p:nvSpPr>
          <p:cNvPr id="5" name="Obdélník 4"/>
          <p:cNvSpPr/>
          <p:nvPr userDrawn="1"/>
        </p:nvSpPr>
        <p:spPr>
          <a:xfrm>
            <a:off x="107112" y="8316000"/>
            <a:ext cx="734481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404000" y="7164000"/>
            <a:ext cx="2592000" cy="2988000"/>
          </a:xfrm>
        </p:spPr>
        <p:txBody>
          <a:bodyPr tIns="0" bIns="0" anchor="t" anchorCtr="0"/>
          <a:lstStyle>
            <a:lvl1pPr marL="0" indent="0">
              <a:lnSpc>
                <a:spcPts val="1140"/>
              </a:lnSpc>
              <a:buFontTx/>
              <a:buNone/>
              <a:defRPr sz="950"/>
            </a:lvl1pPr>
            <a:lvl2pPr marL="180000" indent="0">
              <a:lnSpc>
                <a:spcPts val="1140"/>
              </a:lnSpc>
              <a:buFontTx/>
              <a:buNone/>
              <a:defRPr sz="950"/>
            </a:lvl2pPr>
            <a:lvl3pPr marL="360000" indent="0">
              <a:lnSpc>
                <a:spcPts val="1140"/>
              </a:lnSpc>
              <a:buFontTx/>
              <a:buNone/>
              <a:defRPr sz="950"/>
            </a:lvl3pPr>
            <a:lvl4pPr marL="540000" indent="0">
              <a:lnSpc>
                <a:spcPts val="1140"/>
              </a:lnSpc>
              <a:buFontTx/>
              <a:buNone/>
              <a:defRPr sz="950"/>
            </a:lvl4pPr>
            <a:lvl5pPr marL="720000" indent="0">
              <a:lnSpc>
                <a:spcPts val="1140"/>
              </a:lnSpc>
              <a:buFontTx/>
              <a:buNone/>
              <a:defRPr sz="95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0"/>
            <a:ext cx="7559040" cy="6629400"/>
          </a:xfrm>
          <a:prstGeom prst="rect">
            <a:avLst/>
          </a:prstGeom>
        </p:spPr>
      </p:pic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592000"/>
            <a:ext cx="6336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>
              <a:defRPr sz="2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456000"/>
            <a:ext cx="6336000" cy="3132000"/>
          </a:xfrm>
        </p:spPr>
        <p:txBody>
          <a:bodyPr tIns="0" bIns="0"/>
          <a:lstStyle>
            <a:lvl1pPr marL="0" indent="0" algn="ctr">
              <a:lnSpc>
                <a:spcPts val="1600"/>
              </a:lnSpc>
              <a:buFontTx/>
              <a:buNone/>
              <a:defRPr sz="1300">
                <a:solidFill>
                  <a:schemeClr val="bg1"/>
                </a:solidFill>
              </a:defRPr>
            </a:lvl1pPr>
            <a:lvl2pPr marL="0" indent="0" algn="ctr">
              <a:lnSpc>
                <a:spcPts val="1600"/>
              </a:lnSpc>
              <a:buFontTx/>
              <a:buNone/>
              <a:defRPr sz="1300">
                <a:solidFill>
                  <a:schemeClr val="bg1"/>
                </a:solidFill>
              </a:defRPr>
            </a:lvl2pPr>
            <a:lvl3pPr marL="0" indent="0" algn="ctr">
              <a:lnSpc>
                <a:spcPts val="1600"/>
              </a:lnSpc>
              <a:buFontTx/>
              <a:buNone/>
              <a:defRPr sz="1300">
                <a:solidFill>
                  <a:schemeClr val="bg1"/>
                </a:solidFill>
              </a:defRPr>
            </a:lvl3pPr>
            <a:lvl4pPr marL="0" indent="0" algn="ctr">
              <a:lnSpc>
                <a:spcPts val="1600"/>
              </a:lnSpc>
              <a:buFontTx/>
              <a:buNone/>
              <a:defRPr sz="1300">
                <a:solidFill>
                  <a:schemeClr val="bg1"/>
                </a:solidFill>
              </a:defRPr>
            </a:lvl4pPr>
            <a:lvl5pPr marL="0" indent="0" algn="ctr">
              <a:lnSpc>
                <a:spcPts val="1600"/>
              </a:lnSpc>
              <a:buFontTx/>
              <a:buNone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5" name="Zástupný symbol pro obsah 2"/>
          <p:cNvSpPr>
            <a:spLocks noGrp="1"/>
          </p:cNvSpPr>
          <p:nvPr>
            <p:ph idx="12"/>
          </p:nvPr>
        </p:nvSpPr>
        <p:spPr>
          <a:xfrm>
            <a:off x="4356000" y="7164000"/>
            <a:ext cx="2592000" cy="2988000"/>
          </a:xfrm>
        </p:spPr>
        <p:txBody>
          <a:bodyPr tIns="0" bIns="0" anchor="t" anchorCtr="0"/>
          <a:lstStyle>
            <a:lvl1pPr marL="0" indent="0">
              <a:lnSpc>
                <a:spcPts val="1140"/>
              </a:lnSpc>
              <a:buFontTx/>
              <a:buNone/>
              <a:defRPr sz="950"/>
            </a:lvl1pPr>
            <a:lvl2pPr marL="180000" indent="0">
              <a:lnSpc>
                <a:spcPts val="1140"/>
              </a:lnSpc>
              <a:buFontTx/>
              <a:buNone/>
              <a:defRPr sz="950"/>
            </a:lvl2pPr>
            <a:lvl3pPr marL="360000" indent="0">
              <a:lnSpc>
                <a:spcPts val="1140"/>
              </a:lnSpc>
              <a:buFontTx/>
              <a:buNone/>
              <a:defRPr sz="950"/>
            </a:lvl3pPr>
            <a:lvl4pPr marL="540000" indent="0">
              <a:lnSpc>
                <a:spcPts val="1140"/>
              </a:lnSpc>
              <a:buFontTx/>
              <a:buNone/>
              <a:defRPr sz="950"/>
            </a:lvl4pPr>
            <a:lvl5pPr marL="720000" indent="0">
              <a:lnSpc>
                <a:spcPts val="1140"/>
              </a:lnSpc>
              <a:buFontTx/>
              <a:buNone/>
              <a:defRPr sz="95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1188000" y="7189200"/>
            <a:ext cx="0" cy="2916000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 userDrawn="1"/>
        </p:nvCxnSpPr>
        <p:spPr>
          <a:xfrm>
            <a:off x="4176000" y="7189200"/>
            <a:ext cx="0" cy="2916000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pravo - d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4917600" y="2970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4917600" y="4608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17600" y="6246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2970436"/>
            <a:ext cx="3852000" cy="477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50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- d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2970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4608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246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0000" y="2970436"/>
            <a:ext cx="3852000" cy="477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3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</a:t>
            </a:r>
            <a:r>
              <a:rPr lang="cs-CZ" dirty="0" err="1"/>
              <a:t>Filipov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6096"/>
            <a:ext cx="7559040" cy="2194560"/>
          </a:xfrm>
          <a:prstGeom prst="rect">
            <a:avLst/>
          </a:prstGeom>
        </p:spPr>
      </p:pic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7999" y="2088000"/>
            <a:ext cx="4536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292799" y="1908000"/>
            <a:ext cx="1332000" cy="115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10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pravo - sch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4917600" y="2970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4917600" y="4608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17600" y="6246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2970436"/>
            <a:ext cx="3852000" cy="3132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3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2782800" y="6246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8"/>
          </p:nvPr>
        </p:nvSpPr>
        <p:spPr>
          <a:xfrm>
            <a:off x="648000" y="6246438"/>
            <a:ext cx="1990800" cy="1494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325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- sch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2970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4608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24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0000" y="2970436"/>
            <a:ext cx="3852000" cy="3132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884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3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2782800" y="6246438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8"/>
          </p:nvPr>
        </p:nvSpPr>
        <p:spPr>
          <a:xfrm>
            <a:off x="4917600" y="6246438"/>
            <a:ext cx="1990800" cy="1494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903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dole, jeden větší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17600" y="4662000"/>
            <a:ext cx="1990800" cy="298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60000"/>
            <a:ext cx="3852000" cy="459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55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dole, jeden větší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4662000"/>
            <a:ext cx="1990800" cy="298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0000" y="3060000"/>
            <a:ext cx="3852000" cy="459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6480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27828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13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- 3 obrázky na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454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3852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2250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3852000" y="5148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647999" y="3060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3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648000" y="5148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rázek 4"/>
          <p:cNvSpPr>
            <a:spLocks noGrp="1"/>
          </p:cNvSpPr>
          <p:nvPr>
            <p:ph type="pic" sz="quarter" idx="18"/>
          </p:nvPr>
        </p:nvSpPr>
        <p:spPr>
          <a:xfrm>
            <a:off x="3852000" y="7236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4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nahoře, obrázky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3" name="Zástupný symbol pro obrázek 4"/>
          <p:cNvSpPr>
            <a:spLocks noGrp="1" noChangeAspect="1"/>
          </p:cNvSpPr>
          <p:nvPr>
            <p:ph type="pic" sz="quarter" idx="13"/>
          </p:nvPr>
        </p:nvSpPr>
        <p:spPr>
          <a:xfrm>
            <a:off x="6480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5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27828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7" name="Zástupný symbol pro obrázek 4"/>
          <p:cNvSpPr>
            <a:spLocks noGrp="1" noChangeAspect="1"/>
          </p:cNvSpPr>
          <p:nvPr>
            <p:ph type="pic" sz="quarter" idx="17"/>
          </p:nvPr>
        </p:nvSpPr>
        <p:spPr>
          <a:xfrm>
            <a:off x="4917600" y="6156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9" name="Zástupný symbol pro obrázek 4"/>
          <p:cNvSpPr>
            <a:spLocks noGrp="1" noChangeAspect="1"/>
          </p:cNvSpPr>
          <p:nvPr>
            <p:ph type="pic" sz="quarter" idx="18"/>
          </p:nvPr>
        </p:nvSpPr>
        <p:spPr>
          <a:xfrm>
            <a:off x="6480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0" name="Zástupný symbol pro obrázek 4"/>
          <p:cNvSpPr>
            <a:spLocks noGrp="1" noChangeAspect="1"/>
          </p:cNvSpPr>
          <p:nvPr>
            <p:ph type="pic" sz="quarter" idx="19"/>
          </p:nvPr>
        </p:nvSpPr>
        <p:spPr>
          <a:xfrm>
            <a:off x="27828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1" name="Zástupný symbol pro obrázek 4"/>
          <p:cNvSpPr>
            <a:spLocks noGrp="1" noChangeAspect="1"/>
          </p:cNvSpPr>
          <p:nvPr>
            <p:ph type="pic" sz="quarter" idx="20"/>
          </p:nvPr>
        </p:nvSpPr>
        <p:spPr>
          <a:xfrm>
            <a:off x="4917600" y="7794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2" name="Zástupný symbol pro obrázek 4"/>
          <p:cNvSpPr>
            <a:spLocks noGrp="1" noChangeAspect="1"/>
          </p:cNvSpPr>
          <p:nvPr>
            <p:ph type="pic" sz="quarter" idx="21"/>
          </p:nvPr>
        </p:nvSpPr>
        <p:spPr>
          <a:xfrm>
            <a:off x="648000" y="2880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3" name="Zástupný symbol pro obrázek 4"/>
          <p:cNvSpPr>
            <a:spLocks noGrp="1" noChangeAspect="1"/>
          </p:cNvSpPr>
          <p:nvPr>
            <p:ph type="pic" sz="quarter" idx="22"/>
          </p:nvPr>
        </p:nvSpPr>
        <p:spPr>
          <a:xfrm>
            <a:off x="2782800" y="2880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4" name="Zástupný symbol pro obrázek 4"/>
          <p:cNvSpPr>
            <a:spLocks noGrp="1" noChangeAspect="1"/>
          </p:cNvSpPr>
          <p:nvPr>
            <p:ph type="pic" sz="quarter" idx="23"/>
          </p:nvPr>
        </p:nvSpPr>
        <p:spPr>
          <a:xfrm>
            <a:off x="4917600" y="2880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5" name="Zástupný symbol pro obrázek 4"/>
          <p:cNvSpPr>
            <a:spLocks noGrp="1" noChangeAspect="1"/>
          </p:cNvSpPr>
          <p:nvPr>
            <p:ph type="pic" sz="quarter" idx="24"/>
          </p:nvPr>
        </p:nvSpPr>
        <p:spPr>
          <a:xfrm>
            <a:off x="648000" y="4518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6" name="Zástupný symbol pro obrázek 4"/>
          <p:cNvSpPr>
            <a:spLocks noGrp="1" noChangeAspect="1"/>
          </p:cNvSpPr>
          <p:nvPr>
            <p:ph type="pic" sz="quarter" idx="25"/>
          </p:nvPr>
        </p:nvSpPr>
        <p:spPr>
          <a:xfrm>
            <a:off x="2782800" y="4518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27" name="Zástupný symbol pro obrázek 4"/>
          <p:cNvSpPr>
            <a:spLocks noGrp="1" noChangeAspect="1"/>
          </p:cNvSpPr>
          <p:nvPr>
            <p:ph type="pic" sz="quarter" idx="26"/>
          </p:nvPr>
        </p:nvSpPr>
        <p:spPr>
          <a:xfrm>
            <a:off x="4917600" y="4518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9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- 3 obrázky nad sebou zrcadlov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2250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3852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5454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3852000" y="5148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3852000" y="3060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3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648000" y="5148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rázek 4"/>
          <p:cNvSpPr>
            <a:spLocks noGrp="1"/>
          </p:cNvSpPr>
          <p:nvPr>
            <p:ph type="pic" sz="quarter" idx="18"/>
          </p:nvPr>
        </p:nvSpPr>
        <p:spPr>
          <a:xfrm>
            <a:off x="648000" y="7236000"/>
            <a:ext cx="3060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6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vpravo, jeden podlouhl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4917600" y="3060000"/>
            <a:ext cx="1990800" cy="298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60000"/>
            <a:ext cx="3852000" cy="6264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4917600" y="7830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4917600" y="6192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35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vlevo, jeden podlouhl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3060000"/>
            <a:ext cx="1990800" cy="298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0000" y="3060000"/>
            <a:ext cx="3852000" cy="6264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7830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648000" y="6192000"/>
            <a:ext cx="1990800" cy="149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3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větší obrázky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876000"/>
            <a:ext cx="3060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3852000" y="4428000"/>
            <a:ext cx="3060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3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648000" y="4428000"/>
            <a:ext cx="3060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4" name="Zástupný symbol pro obrázek 4"/>
          <p:cNvSpPr>
            <a:spLocks noGrp="1"/>
          </p:cNvSpPr>
          <p:nvPr>
            <p:ph type="pic" sz="quarter" idx="18"/>
          </p:nvPr>
        </p:nvSpPr>
        <p:spPr>
          <a:xfrm>
            <a:off x="3852000" y="6876000"/>
            <a:ext cx="3060000" cy="23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648000" y="3060000"/>
            <a:ext cx="6264000" cy="1224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942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, text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4608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156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00000" y="3059999"/>
            <a:ext cx="4212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7704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9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 (bez odráže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2061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 (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6264000" cy="6480000"/>
          </a:xfrm>
        </p:spPr>
        <p:txBody>
          <a:bodyPr tIns="0" bIns="0"/>
          <a:lstStyle>
            <a:lvl1pPr marL="171450" indent="-180000">
              <a:lnSpc>
                <a:spcPct val="130000"/>
              </a:lnSpc>
              <a:buFont typeface="Wingdings" panose="05000000000000000000" pitchFamily="2" charset="2"/>
              <a:buChar char=""/>
              <a:defRPr/>
            </a:lvl1pPr>
            <a:lvl2pPr marL="351450" indent="-180000">
              <a:lnSpc>
                <a:spcPct val="130000"/>
              </a:lnSpc>
              <a:buFont typeface="Wingdings" panose="05000000000000000000" pitchFamily="2" charset="2"/>
              <a:buChar char=""/>
              <a:defRPr/>
            </a:lvl2pPr>
            <a:lvl3pPr marL="531450" indent="-180000">
              <a:lnSpc>
                <a:spcPct val="130000"/>
              </a:lnSpc>
              <a:buFont typeface="Wingdings" panose="05000000000000000000" pitchFamily="2" charset="2"/>
              <a:buChar char=""/>
              <a:defRPr/>
            </a:lvl3pPr>
            <a:lvl4pPr marL="711450" indent="-180000">
              <a:lnSpc>
                <a:spcPct val="130000"/>
              </a:lnSpc>
              <a:buFont typeface="Wingdings" panose="05000000000000000000" pitchFamily="2" charset="2"/>
              <a:buChar char=""/>
              <a:defRPr/>
            </a:lvl4pPr>
            <a:lvl5pPr marL="891450" indent="-180000">
              <a:lnSpc>
                <a:spcPct val="130000"/>
              </a:lnSpc>
              <a:buFont typeface="Wingdings" panose="05000000000000000000" pitchFamily="2" charset="2"/>
              <a:buChar char="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665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5148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268463" y="3059998"/>
            <a:ext cx="4643537" cy="4014893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648000" y="9828000"/>
            <a:ext cx="5832000" cy="540000"/>
          </a:xfrm>
        </p:spPr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2250623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6"/>
          </p:nvPr>
        </p:nvSpPr>
        <p:spPr>
          <a:xfrm>
            <a:off x="3852639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obrázek 4"/>
          <p:cNvSpPr>
            <a:spLocks noGrp="1"/>
          </p:cNvSpPr>
          <p:nvPr>
            <p:ph type="pic" sz="quarter" idx="17"/>
          </p:nvPr>
        </p:nvSpPr>
        <p:spPr>
          <a:xfrm>
            <a:off x="5436815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4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na šířku, text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4662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264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4000" y="3059999"/>
            <a:ext cx="3888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7866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0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na výšku, text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5148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8000" y="3059999"/>
            <a:ext cx="4374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046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na šířku a dole, text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4662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6264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4000" y="3059999"/>
            <a:ext cx="4078800" cy="306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648000" y="7866000"/>
            <a:ext cx="1944000" cy="14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11" name="Zástupný symbol pro obrázek 4"/>
          <p:cNvSpPr>
            <a:spLocks noGrp="1"/>
          </p:cNvSpPr>
          <p:nvPr>
            <p:ph type="pic" sz="quarter" idx="15"/>
          </p:nvPr>
        </p:nvSpPr>
        <p:spPr>
          <a:xfrm>
            <a:off x="2844000" y="6264000"/>
            <a:ext cx="4078800" cy="30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1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vlevo na výšku a dole, text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648000" y="3060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648000" y="5148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648000" y="7236000"/>
            <a:ext cx="1458000" cy="194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48000" y="3059999"/>
            <a:ext cx="4464000" cy="2628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2448000" y="5832000"/>
            <a:ext cx="4464000" cy="334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11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levo, obrázky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>
          <a:xfrm>
            <a:off x="5292000" y="3060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8" name="Zástupný symbol pro obrázek 4"/>
          <p:cNvSpPr>
            <a:spLocks noGrp="1"/>
          </p:cNvSpPr>
          <p:nvPr>
            <p:ph type="pic" sz="quarter" idx="12"/>
          </p:nvPr>
        </p:nvSpPr>
        <p:spPr>
          <a:xfrm>
            <a:off x="5292000" y="4608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000" y="3059999"/>
            <a:ext cx="4212000" cy="6480000"/>
          </a:xfrm>
        </p:spPr>
        <p:txBody>
          <a:bodyPr tIns="0" bIns="0"/>
          <a:lstStyle>
            <a:lvl1pPr marL="0" indent="0">
              <a:lnSpc>
                <a:spcPct val="130000"/>
              </a:lnSpc>
              <a:buFontTx/>
              <a:buNone/>
              <a:defRPr/>
            </a:lvl1pPr>
            <a:lvl2pPr marL="180000" indent="0">
              <a:lnSpc>
                <a:spcPct val="130000"/>
              </a:lnSpc>
              <a:buFontTx/>
              <a:buNone/>
              <a:defRPr/>
            </a:lvl2pPr>
            <a:lvl3pPr marL="360000" indent="0">
              <a:lnSpc>
                <a:spcPct val="130000"/>
              </a:lnSpc>
              <a:buFontTx/>
              <a:buNone/>
              <a:defRPr/>
            </a:lvl3pPr>
            <a:lvl4pPr marL="540000" indent="0">
              <a:lnSpc>
                <a:spcPct val="130000"/>
              </a:lnSpc>
              <a:buFontTx/>
              <a:buNone/>
              <a:defRPr/>
            </a:lvl4pPr>
            <a:lvl5pPr marL="7200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obrázek 4"/>
          <p:cNvSpPr>
            <a:spLocks noGrp="1"/>
          </p:cNvSpPr>
          <p:nvPr>
            <p:ph type="pic" sz="quarter" idx="13"/>
          </p:nvPr>
        </p:nvSpPr>
        <p:spPr>
          <a:xfrm>
            <a:off x="5292000" y="6156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Informační čtvrtletník společnosti Alzheimercentrum Filipov</a:t>
            </a:r>
            <a:endParaRPr lang="cs-CZ" dirty="0"/>
          </a:p>
        </p:txBody>
      </p:sp>
      <p:sp>
        <p:nvSpPr>
          <p:cNvPr id="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" name="Zástupný symbol pro obrázek 4"/>
          <p:cNvSpPr>
            <a:spLocks noGrp="1"/>
          </p:cNvSpPr>
          <p:nvPr>
            <p:ph type="pic" sz="quarter" idx="14"/>
          </p:nvPr>
        </p:nvSpPr>
        <p:spPr>
          <a:xfrm>
            <a:off x="5292000" y="7704000"/>
            <a:ext cx="1620000" cy="140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28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48000" y="3059999"/>
            <a:ext cx="6264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cxnSp>
        <p:nvCxnSpPr>
          <p:cNvPr id="3" name="Přímá spojnice 2"/>
          <p:cNvCxnSpPr/>
          <p:nvPr userDrawn="1"/>
        </p:nvCxnSpPr>
        <p:spPr>
          <a:xfrm>
            <a:off x="666000" y="9720000"/>
            <a:ext cx="5868000" cy="0"/>
          </a:xfrm>
          <a:prstGeom prst="line">
            <a:avLst/>
          </a:prstGeom>
          <a:ln w="381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 userDrawn="1"/>
        </p:nvSpPr>
        <p:spPr>
          <a:xfrm>
            <a:off x="6642000" y="9576000"/>
            <a:ext cx="288032" cy="288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8AD553CC-3846-4E41-8D7B-DC848512D8E6}" type="slidenum">
              <a:rPr lang="cs-CZ" sz="1200" smtClean="0"/>
              <a:t>‹#›</a:t>
            </a:fld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000" cy="2194840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48000" y="9828000"/>
            <a:ext cx="5832000" cy="5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</a:t>
            </a:r>
            <a:r>
              <a:rPr lang="cs-CZ" dirty="0" err="1"/>
              <a:t>Filipov</a:t>
            </a:r>
            <a:endParaRPr lang="cs-CZ" dirty="0"/>
          </a:p>
        </p:txBody>
      </p:sp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48000" y="2088000"/>
            <a:ext cx="6264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4" r:id="rId2"/>
    <p:sldLayoutId id="2147483688" r:id="rId3"/>
    <p:sldLayoutId id="2147483715" r:id="rId4"/>
    <p:sldLayoutId id="2147483691" r:id="rId5"/>
    <p:sldLayoutId id="2147483692" r:id="rId6"/>
    <p:sldLayoutId id="2147483697" r:id="rId7"/>
    <p:sldLayoutId id="2147483698" r:id="rId8"/>
    <p:sldLayoutId id="2147483687" r:id="rId9"/>
    <p:sldLayoutId id="2147483693" r:id="rId10"/>
    <p:sldLayoutId id="2147483694" r:id="rId11"/>
    <p:sldLayoutId id="2147483695" r:id="rId12"/>
    <p:sldLayoutId id="2147483696" r:id="rId13"/>
    <p:sldLayoutId id="2147483699" r:id="rId14"/>
    <p:sldLayoutId id="2147483700" r:id="rId15"/>
    <p:sldLayoutId id="214748369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14" r:id="rId25"/>
    <p:sldLayoutId id="2147483709" r:id="rId26"/>
    <p:sldLayoutId id="2147483710" r:id="rId27"/>
    <p:sldLayoutId id="2147483711" r:id="rId28"/>
    <p:sldLayoutId id="2147483712" r:id="rId29"/>
    <p:sldLayoutId id="2147483685" r:id="rId30"/>
    <p:sldLayoutId id="2147483689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lang="cs-CZ" altLang="cs-CZ" sz="1600" b="0" kern="1200" cap="all" baseline="0" dirty="0">
          <a:solidFill>
            <a:schemeClr val="accent1"/>
          </a:solidFill>
          <a:latin typeface="+mj-lt"/>
          <a:ea typeface="+mn-ea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8B1E1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8B1E1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8B1E1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8B1E1"/>
          </a:solidFill>
          <a:latin typeface="Calibri" pitchFamily="34" charset="0"/>
          <a:cs typeface="Arial" charset="0"/>
        </a:defRPr>
      </a:lvl5pPr>
      <a:lvl6pPr marL="49784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9569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49353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99138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0" indent="-180000" algn="just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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just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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just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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just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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just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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facebook.com/Socialnisluzby/?__cft__%5b0%5d=AZU6vDvb1arfH9DvSj9JMneLMLDZzVursseCxVDemMIE1sQgwWv9vrKRrLBR8QgTe25i5UrXtMeNHaTTo0U-39K0gHHI4WMzHonBTBSfxXBM_kQWzCkpw5YshPUcFV7x-qONYONKL4Q-FFxVDpNqEOmuqFMYGxW4NIgeSObzLMnT44BvpbVSh2cV03ODKkqSISU&amp;__tn__=kK-R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facebook.com/pgolasowska/?__cft__%5b0%5d=AZXZ6c96sN-YiMUZldRDz90LVEEZHlAro_A64wdJsRNybTNFVX0GCaGhHxjPfSre9WvOxs0glY1jEPOirc82btwS3XENqjqhqeFQSfRhARA0WIX9WZfd81LRje1y22mqrX0Snr5NYnujxfeYwhCXhgSy04qgbdwNNdaqYDlUeGOLsaFhPViCR1iAJjiUqJPYvvM&amp;__tn__=kK-R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2020 červenec–září</a:t>
            </a:r>
            <a:endParaRPr dirty="0"/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Ostrava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8D2ED3-D1EC-47F4-B755-493BA8760D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580E9BD-0AD4-406C-8ECA-F157894D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09" y="1844574"/>
            <a:ext cx="6264000" cy="828000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BINGO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24867E5-33D2-4C79-8237-10493B94FA49}"/>
              </a:ext>
            </a:extLst>
          </p:cNvPr>
          <p:cNvSpPr txBox="1"/>
          <p:nvPr/>
        </p:nvSpPr>
        <p:spPr>
          <a:xfrm>
            <a:off x="3312037" y="4626620"/>
            <a:ext cx="406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35F863-66BE-4BEA-936F-E4422A72DD40}"/>
              </a:ext>
            </a:extLst>
          </p:cNvPr>
          <p:cNvSpPr txBox="1"/>
          <p:nvPr/>
        </p:nvSpPr>
        <p:spPr>
          <a:xfrm>
            <a:off x="3132559" y="2178348"/>
            <a:ext cx="3996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Bingo patří mezi naše oblíbené hry. Každý hráč dostane kartu s různými 25 čísly od 1 do 80. Aktivizační pracovník hlásí čísla a klient pokládá víčko na číslo, které bylo vyhlášeno. Když má celou kartu zaplněnou zahlásí BINGO! A je výherce.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BFA90-3178-4FCF-830A-1BEBF19F8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901" y="2322364"/>
            <a:ext cx="2383695" cy="31867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8A47F8E-B944-42A9-9112-9CD136B23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909" y="4365554"/>
            <a:ext cx="3502496" cy="46824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C7C1D4-3B28-4C06-926B-B5E4BC62F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905" y="5676798"/>
            <a:ext cx="2521686" cy="33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01799E-D7DD-461F-B8CC-3BBDD6E05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58711A7-BD8D-4576-91AD-5F473525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Přátelský kuželkový turnaj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D5A182-7C78-41A0-ACE1-99358F0C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00" y="2610396"/>
            <a:ext cx="3450073" cy="62728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025BB8D-342D-445C-885A-4CE83EC62B14}"/>
              </a:ext>
            </a:extLst>
          </p:cNvPr>
          <p:cNvSpPr txBox="1"/>
          <p:nvPr/>
        </p:nvSpPr>
        <p:spPr>
          <a:xfrm>
            <a:off x="547190" y="4050556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Sportovní aktivity naše klienty baví a pro nás je zábava a psychická pohoda našich klientů na prvním místě. Nepřízeň počasí nás nedostane, a tak se za sychravého víkendového odpoledne  naše jídelna proměnila v alternativní kuželkovou dráhu!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8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6B729E99-9FD8-4D36-A667-E2E80F05A2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2469"/>
          <a:stretch>
            <a:fillRect/>
          </a:stretch>
        </p:blipFill>
        <p:spPr>
          <a:xfrm>
            <a:off x="4995894" y="3825000"/>
            <a:ext cx="1944000" cy="1458000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C37296-8A12-49AE-897C-EE2EE9116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737577C-EDC9-429A-A7FD-66BE235C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Kuželkový turnaj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980823CA-4572-4683-A8F8-1DED7FB2F8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1600"/>
          <a:stretch>
            <a:fillRect/>
          </a:stretch>
        </p:blipFill>
        <p:spPr/>
      </p:pic>
      <p:pic>
        <p:nvPicPr>
          <p:cNvPr id="21" name="Zástupný symbol obrázku 20">
            <a:extLst>
              <a:ext uri="{FF2B5EF4-FFF2-40B4-BE49-F238E27FC236}">
                <a16:creationId xmlns:a16="http://schemas.microsoft.com/office/drawing/2014/main" id="{7B32C1CE-41BF-4525-AA35-34CAF2849E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2469"/>
          <a:stretch>
            <a:fillRect/>
          </a:stretch>
        </p:blipFill>
        <p:spPr>
          <a:xfrm>
            <a:off x="648000" y="6930876"/>
            <a:ext cx="1944000" cy="1458000"/>
          </a:xfrm>
        </p:spPr>
      </p:pic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68D75D86-E09F-46FF-A9A8-893A7B2EDE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16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20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A7E4EC-4C3B-4846-9440-4C7AC6FBB4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85F7EDF-2A82-4585-9374-AA317CAB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Kuželkový turnaj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AAC56EA-72F7-411C-9327-2A05D32E0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754412"/>
            <a:ext cx="5057245" cy="28447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0E393CD-A1D8-42F3-A20A-6FBD25F6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3" y="5850756"/>
            <a:ext cx="58886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F40162-5A30-45E9-B99C-B3A40475D2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6C50700-1B98-429C-A083-965F7E38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 - demence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695CF3F-B8CD-4735-BBFA-41D14F9D474A}"/>
              </a:ext>
            </a:extLst>
          </p:cNvPr>
          <p:cNvSpPr txBox="1"/>
          <p:nvPr/>
        </p:nvSpPr>
        <p:spPr>
          <a:xfrm>
            <a:off x="648000" y="2816622"/>
            <a:ext cx="626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Aplikace virtuální reality simuluje vnímání světa lidí s demencí a ukazuje situace, do kterých se může nemocný dostat. My v ostravském </a:t>
            </a:r>
            <a:r>
              <a:rPr lang="cs-CZ" dirty="0" err="1"/>
              <a:t>Alzheimercentru</a:t>
            </a:r>
            <a:r>
              <a:rPr lang="cs-CZ" dirty="0"/>
              <a:t> jsme měli díky </a:t>
            </a:r>
            <a:r>
              <a:rPr lang="cs-CZ" b="1" u="sng" dirty="0"/>
              <a:t>Tesco Nadačnímu fondu </a:t>
            </a:r>
            <a:r>
              <a:rPr lang="cs-CZ" dirty="0"/>
              <a:t>a </a:t>
            </a:r>
            <a:r>
              <a:rPr lang="cs-CZ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Asociace poskytovatelů sociálních služeb ČR</a:t>
            </a:r>
            <a:r>
              <a:rPr lang="cs-CZ" dirty="0"/>
              <a:t> možnost tuto aplikace vyzkoušet. 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4B0B46A9-506D-497B-AEEA-B9E96817B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9" y="5202684"/>
            <a:ext cx="2285582" cy="304744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01E5072-8523-4B89-A8A1-DDD74B9D2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7209" y="4698628"/>
            <a:ext cx="2285582" cy="3047442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EDED7AC-8D4E-4ECB-BBD0-6D1B1F2FF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02" y="5202684"/>
            <a:ext cx="2285582" cy="30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09B4AE-B502-4F36-B892-3BB3A24C3F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B84C0C9-3AFD-4CF0-BC73-A4B49131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 - demence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D03C2124-15B5-479D-A3F1-8965F3078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8" b="21898"/>
          <a:stretch>
            <a:fillRect/>
          </a:stretch>
        </p:blipFill>
        <p:spPr>
          <a:xfrm>
            <a:off x="3204346" y="2610396"/>
            <a:ext cx="3852318" cy="2889239"/>
          </a:xfrm>
        </p:spPr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3C95BB46-8057-45BA-AA8E-82FD0547EF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8" b="21898"/>
          <a:stretch>
            <a:fillRect/>
          </a:stretch>
        </p:blipFill>
        <p:spPr>
          <a:xfrm>
            <a:off x="3204346" y="5779196"/>
            <a:ext cx="3852318" cy="2889239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473B69-7528-4CC0-9DC9-A3388D4FCB34}"/>
              </a:ext>
            </a:extLst>
          </p:cNvPr>
          <p:cNvSpPr txBox="1"/>
          <p:nvPr/>
        </p:nvSpPr>
        <p:spPr>
          <a:xfrm>
            <a:off x="503336" y="2779909"/>
            <a:ext cx="2701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Tato zkušenost posiluje znalosti pečujících, zvyšuje jejich porozumění a pomáhá tak zlepšit přístup a podporu lidem, kteří demencí trpí.</a:t>
            </a:r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F61769C-433E-4990-BE75-CA8D9E5DA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55" y="5058668"/>
            <a:ext cx="2538494" cy="33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26614F-963D-4ACD-8D33-6D138DF57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2A96E3E-911A-49DA-8D5C-3D60B24F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66" y="2225239"/>
            <a:ext cx="6264000" cy="828000"/>
          </a:xfrm>
        </p:spPr>
        <p:txBody>
          <a:bodyPr/>
          <a:lstStyle/>
          <a:p>
            <a:r>
              <a:rPr lang="cs-CZ" dirty="0"/>
              <a:t>Kosmetický salón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57B4BF9E-C971-43F2-BB73-CCC9C131C8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8" b="21898"/>
          <a:stretch>
            <a:fillRect/>
          </a:stretch>
        </p:blipFill>
        <p:spPr>
          <a:xfrm>
            <a:off x="544426" y="2884258"/>
            <a:ext cx="3113432" cy="2335074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39033C-AA95-4019-8CD2-610A94B43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5709370"/>
            <a:ext cx="3261603" cy="244620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147A748-25F1-4A95-89FB-771E1FCE4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6" y="5737947"/>
            <a:ext cx="3258096" cy="244357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4666D6-906E-4621-9A61-C5C63615C7E4}"/>
              </a:ext>
            </a:extLst>
          </p:cNvPr>
          <p:cNvSpPr txBox="1"/>
          <p:nvPr/>
        </p:nvSpPr>
        <p:spPr>
          <a:xfrm>
            <a:off x="4140671" y="322765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Dámy se chtějí líbit v každém věku, proto naše aktivizační pracovnice i pečovatelky dělají všechno pro to, aby se naše klientky cítily krásné.</a:t>
            </a:r>
          </a:p>
        </p:txBody>
      </p:sp>
    </p:spTree>
    <p:extLst>
      <p:ext uri="{BB962C8B-B14F-4D97-AF65-F5344CB8AC3E}">
        <p14:creationId xmlns:p14="http://schemas.microsoft.com/office/powerpoint/2010/main" val="34001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11D64E-FE46-4592-92DB-7668412B8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6ABEA7F-D35A-4189-90BE-089BD459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1E027D42-65E4-4129-BEFD-AC8087257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4" y="2088000"/>
            <a:ext cx="6340916" cy="356676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67CC0D2-1971-486B-B283-B783DDABC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20" y="5778748"/>
            <a:ext cx="2699359" cy="36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A5D7E0-2627-492B-8972-3F8CFCA38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3EF92B-08A3-4792-9B60-E89879A1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na zahradě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8E2224-1739-4E7E-9DC9-40098462D9E5}"/>
              </a:ext>
            </a:extLst>
          </p:cNvPr>
          <p:cNvSpPr txBox="1"/>
          <p:nvPr/>
        </p:nvSpPr>
        <p:spPr>
          <a:xfrm>
            <a:off x="612279" y="253838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„To co by mnozí z nás chtěli je bezúdržbová zahrada – ta ale bohužel neexistuje.“</a:t>
            </a:r>
          </a:p>
          <a:p>
            <a:pPr algn="r"/>
            <a:r>
              <a:rPr lang="cs-CZ" dirty="0"/>
              <a:t>Pavel Pazdera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8646738-E111-4DF1-93A8-029D7CAEC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43" y="3366388"/>
            <a:ext cx="3253245" cy="58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B1B9A0-C81F-41C0-86E4-795B68BA5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1356E7-36FC-463B-9B8E-808C0173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2358460"/>
            <a:ext cx="6264000" cy="828000"/>
          </a:xfrm>
        </p:spPr>
        <p:txBody>
          <a:bodyPr/>
          <a:lstStyle/>
          <a:p>
            <a:r>
              <a:rPr lang="cs-CZ" dirty="0"/>
              <a:t>Práce na zahradě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091A34D-4AA5-49B8-B92C-7E2BCB5D4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10" y="2981058"/>
            <a:ext cx="1817015" cy="24291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A077E7F-036F-46EE-B1F0-C74FA20A4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0" y="3114452"/>
            <a:ext cx="3520904" cy="470709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E535C12-C073-4B9F-B4CB-0991890B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55" y="5640226"/>
            <a:ext cx="2681327" cy="35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47999" y="2610396"/>
            <a:ext cx="6264000" cy="6480000"/>
          </a:xfrm>
        </p:spPr>
        <p:txBody>
          <a:bodyPr/>
          <a:lstStyle/>
          <a:p>
            <a:r>
              <a:rPr lang="cs-CZ" dirty="0"/>
              <a:t>Vážení klienti, zaměstnanci, rodinní příslušníci, 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čas běží neúprosným tempem a my Vám přinášíme další číslo našeho letního zpravodaje. Dovolte mi popřát Vám touto cestou krásné léto a spoustu energie v následujícím období. Přeji Vám prostřednictvím tohoto zpravodaje krásné prožití dovolených a krásné společné dny. Jsme rádi, že letní počasí naše klienty provází v zahradních atriích domova, kde pěstují svoje květinky a pečují o bylinky.</a:t>
            </a:r>
          </a:p>
          <a:p>
            <a:r>
              <a:rPr lang="cs-CZ" dirty="0"/>
              <a:t>Prosím dovolte mi se ještě ohlédnout za uplynulým čtvrtletím a </a:t>
            </a:r>
            <a:r>
              <a:rPr lang="cs-CZ" b="1" dirty="0"/>
              <a:t>poděkovat Vám všem za realizaci stále přetrvávajícího Krizového plánu, který je specifikován s ohledem na ochranu nás všech, na zvládnutí epidemiologické situace v souvislosti s </a:t>
            </a:r>
            <a:r>
              <a:rPr lang="cs-CZ" b="1" dirty="0" err="1"/>
              <a:t>Covidovou</a:t>
            </a:r>
            <a:r>
              <a:rPr lang="cs-CZ" b="1" dirty="0"/>
              <a:t> infekci</a:t>
            </a:r>
            <a:r>
              <a:rPr lang="cs-CZ" dirty="0"/>
              <a:t>.  Není to záležitost jednoduchá, je přípravou velmi náročná, za kterou se skrývá spousta detailů a povinností. 	</a:t>
            </a:r>
          </a:p>
          <a:p>
            <a:r>
              <a:rPr lang="cs-CZ" dirty="0"/>
              <a:t>S politováním musíme kontaktovat, že celé letní období nebylo pro nás úplně veselé, jelikož nás stále provází regulace a zákazy návštěv pro rodinné příslušníky. </a:t>
            </a:r>
            <a:r>
              <a:rPr lang="cs-CZ" dirty="0" err="1"/>
              <a:t>Koronavirová</a:t>
            </a:r>
            <a:r>
              <a:rPr lang="cs-CZ" dirty="0"/>
              <a:t> epidemie </a:t>
            </a:r>
            <a:r>
              <a:rPr lang="cs-CZ" dirty="0" err="1"/>
              <a:t>Covid</a:t>
            </a:r>
            <a:r>
              <a:rPr lang="cs-CZ" dirty="0"/>
              <a:t> – 19 u nás na nějaký čas zcela změnila standardní režim, ovlivnila průběh dávno naplánovaných akcí pro klienty. I přes dlouhodobý </a:t>
            </a:r>
            <a:r>
              <a:rPr lang="cs-CZ" dirty="0" err="1"/>
              <a:t>Covidový</a:t>
            </a:r>
            <a:r>
              <a:rPr lang="cs-CZ" dirty="0"/>
              <a:t> problém </a:t>
            </a:r>
            <a:r>
              <a:rPr lang="cs-CZ" b="1" dirty="0"/>
              <a:t>jsme se velice snažili, aby naši klienti byli spokojení, usměvaví a nepocítili nutná opatření, která jim omezila osobní kontakt se svými rodinnými příslušníky.</a:t>
            </a:r>
            <a:r>
              <a:rPr lang="cs-CZ" dirty="0"/>
              <a:t> Jak se nám to podařilo můžete zhodnotit následovně na dalších stránkách zpravodaje, kde Vás informujeme o mnohých realizovaných a úspěšných akcích. </a:t>
            </a:r>
          </a:p>
          <a:p>
            <a:r>
              <a:rPr lang="cs-CZ" dirty="0"/>
              <a:t> </a:t>
            </a:r>
          </a:p>
          <a:p>
            <a:r>
              <a:rPr lang="cs-CZ" b="1" i="1" dirty="0"/>
              <a:t>„Závěrečné slovo ředitelky od srdce“</a:t>
            </a:r>
            <a:endParaRPr lang="cs-CZ" dirty="0"/>
          </a:p>
          <a:p>
            <a:r>
              <a:rPr lang="cs-CZ" dirty="0"/>
              <a:t>Vážení rodinní příslušníci, děkuji Vám všem za Vaši trpělivost, pochopení, pomoc a podporu, kterou jste nám poskytli v těžkém předchozím období, za pochopení pro regulaci návštěv našeho centra</a:t>
            </a:r>
            <a:r>
              <a:rPr lang="sk-SK" sz="1200" i="1" dirty="0"/>
              <a:t> </a:t>
            </a:r>
          </a:p>
          <a:p>
            <a:pPr algn="r"/>
            <a:r>
              <a:rPr lang="cs-CZ" dirty="0"/>
              <a:t> S uctivým pozdravem a přáním krásných slunných dnů </a:t>
            </a:r>
            <a:endParaRPr lang="cs-CZ" sz="1200" dirty="0"/>
          </a:p>
          <a:p>
            <a:pPr algn="r"/>
            <a:r>
              <a:rPr lang="sk-SK" sz="1200" i="1" dirty="0"/>
              <a:t>                                                                                    Simona Lipovská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40334" y="1962324"/>
            <a:ext cx="4536000" cy="828000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SLOVO ŘEDITELKY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73C909-E7FC-4137-823B-18C01267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63" y="1532844"/>
            <a:ext cx="1894674" cy="14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559D71-7047-4387-AED9-8473FE57B9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7BE7EDD-1FCC-4647-8E45-944668E9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na zahradě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644EA26-08C6-484B-8635-F507FF049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75" y="2943160"/>
            <a:ext cx="4392488" cy="587231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A0EC4B9-FC33-4C80-A2E1-06737451E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" y="2638391"/>
            <a:ext cx="2430693" cy="324092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C0A27B4-AC11-4149-90BC-F1CA7DE73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" y="6118447"/>
            <a:ext cx="2430692" cy="32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E2992D-473F-4847-802F-F84E165D0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1CEDF78-3446-4171-96BB-C243AFD0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99731"/>
            <a:ext cx="6264000" cy="828000"/>
          </a:xfrm>
        </p:spPr>
        <p:txBody>
          <a:bodyPr/>
          <a:lstStyle/>
          <a:p>
            <a:r>
              <a:rPr lang="cs-CZ" dirty="0"/>
              <a:t>Návštěva poslankyně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4EE228-058B-4E6B-B534-DF7D5382C2B8}"/>
              </a:ext>
            </a:extLst>
          </p:cNvPr>
          <p:cNvSpPr txBox="1"/>
          <p:nvPr/>
        </p:nvSpPr>
        <p:spPr>
          <a:xfrm>
            <a:off x="756295" y="2682404"/>
            <a:ext cx="6155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Poslankyně </a:t>
            </a:r>
            <a:r>
              <a:rPr lang="cs-CZ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Pavla </a:t>
            </a:r>
            <a:r>
              <a:rPr lang="cs-CZ" sz="16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Golasowská</a:t>
            </a:r>
            <a:r>
              <a:rPr lang="cs-CZ" sz="1600" b="1" dirty="0"/>
              <a:t> </a:t>
            </a:r>
            <a:r>
              <a:rPr lang="cs-CZ" sz="1600" dirty="0"/>
              <a:t>navštívila Alzheimercentrum v Ostravě. Seznámila se s konceptem naší unikátní péče o osoby s Alzheimerovou chorobou a zaměstnanci, kterým poděkovala za jejich profesionální pracovní nasazení.</a:t>
            </a:r>
          </a:p>
          <a:p>
            <a:r>
              <a:rPr lang="cs-CZ" sz="1600" dirty="0"/>
              <a:t>Děkujeme a budeme se těšit na </a:t>
            </a:r>
          </a:p>
          <a:p>
            <a:r>
              <a:rPr lang="cs-CZ" sz="1600" dirty="0"/>
              <a:t>další návštěvu.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F7DCCB-C62C-45B9-A973-6DC87BF98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21" y="3833741"/>
            <a:ext cx="3564608" cy="267345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711186D-DCF0-47FD-B354-756F94DC9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311336"/>
            <a:ext cx="2971186" cy="39826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084AE79-E15E-468B-870A-4893A585C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65" y="6862387"/>
            <a:ext cx="3480564" cy="26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99C3CD-09F5-4B4D-8FC9-8DA9B85CD7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4461AAB-ECBD-4BA7-85AD-2B64F411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Posezení venku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6CF600-B347-4586-A69E-F00F086BB43E}"/>
              </a:ext>
            </a:extLst>
          </p:cNvPr>
          <p:cNvSpPr txBox="1"/>
          <p:nvPr/>
        </p:nvSpPr>
        <p:spPr>
          <a:xfrm>
            <a:off x="756295" y="2538388"/>
            <a:ext cx="62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Klienti našeho zařízení si užívali léta plnými doušky. </a:t>
            </a:r>
          </a:p>
          <a:p>
            <a:r>
              <a:rPr lang="cs-CZ" dirty="0"/>
              <a:t>Naše krásná venkovní atria k posezení na sluníčku přímo vybízela.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22566D2-DECF-4783-997F-5ED7587A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9" y="3992748"/>
            <a:ext cx="5617047" cy="42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CDA4E4-B631-4609-B744-DBB9D4E7E1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A331F48-6ABA-41ED-A3F3-21D94E7D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Posezení venku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D4955D-26D1-4542-8FFB-40F2FF13B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682404"/>
            <a:ext cx="3888855" cy="281410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733AE1-AF0A-4B2C-9346-541B648A1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9" y="5688759"/>
            <a:ext cx="3888855" cy="29166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2A7B462-1358-462D-924D-91EC11AD5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5" y="3798588"/>
            <a:ext cx="2665886" cy="35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FC692C-6FDD-4CF9-BF68-C7D83B370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6FF09BB-4A95-4031-B6B5-F16CE855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Posezení venku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80FEDEF-8350-4FDC-AA20-E68ACEEEA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5" y="6268870"/>
            <a:ext cx="5363665" cy="30170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08695B8-294A-4D49-A4B5-F8183F6E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811612"/>
            <a:ext cx="2428677" cy="324689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4A3DE8C-D368-4ECF-82FE-02B80F039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99" y="2901347"/>
            <a:ext cx="3672831" cy="27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188FA7-C2FE-4A4B-B9FD-871CEBC929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A3E0A41-FD0F-4FD8-A2EE-BF84D9EB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vlnou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3D48036-AB21-4797-B4A2-40C1367A8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" y="5346700"/>
            <a:ext cx="6192688" cy="348338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A57EB6-9926-4C48-96AF-E2D54AFD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2538388"/>
            <a:ext cx="4685064" cy="263534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E8EA21-1078-473D-89B7-45594DC16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91" y="2202191"/>
            <a:ext cx="1584177" cy="28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92C07F-7B4F-454C-811A-59C6AA0BE7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72ECFF3-260B-4B25-B4A1-75A99B41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vlnou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1DAC77A-F9E3-4FA0-92E8-3A4ED4B40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2502000"/>
            <a:ext cx="3780632" cy="21266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90C40BE-BCA6-4115-A137-177BA141A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4806699"/>
            <a:ext cx="3780631" cy="212660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845EE3E-0729-4217-A677-71F06C323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4" y="7162917"/>
            <a:ext cx="3780631" cy="21266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EFB4F9-FEC9-402C-A230-E33107406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87" y="3258468"/>
            <a:ext cx="3125280" cy="56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178771-1A2F-40B2-AABD-6C4ED72CE4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0452A61-4197-4F21-A9A1-5BC4B47C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Letní Bohoslužba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B212F8B-E8B1-4FAC-99D0-CAD495F8D1BA}"/>
              </a:ext>
            </a:extLst>
          </p:cNvPr>
          <p:cNvSpPr txBox="1"/>
          <p:nvPr/>
        </p:nvSpPr>
        <p:spPr>
          <a:xfrm>
            <a:off x="684287" y="268240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 dlouhé, nucené </a:t>
            </a:r>
            <a:r>
              <a:rPr lang="cs-CZ" dirty="0" err="1"/>
              <a:t>koronavirové</a:t>
            </a:r>
            <a:r>
              <a:rPr lang="cs-CZ" dirty="0"/>
              <a:t> přestávce se k nám do zařízení mohl vrátit náš milý pan farář Mgr. Pavel Motyka, který si při venkovní bohoslužbě získal pozornost všech přítomných.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7DEE3A8-1009-41AE-88AD-617267984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7" y="4231400"/>
            <a:ext cx="5832000" cy="43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9E1D667-D070-4E50-91B9-0E71A395A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ACA0953-1395-4732-B137-2C036CD2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bohoslužba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FCA8458-1CC0-4FFC-AB5D-9E876D7F2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3" y="2682404"/>
            <a:ext cx="3204567" cy="24034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2A8765E-A566-412F-B29D-E979E18C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67" y="2684876"/>
            <a:ext cx="3384898" cy="3423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6A5E890-1C67-4AF5-B94A-D16E4A4A7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7" y="5202684"/>
            <a:ext cx="3239598" cy="43194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C1A707-D031-4CCB-8E72-61425F4EC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59" y="6257785"/>
            <a:ext cx="2448272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9E1393-76A7-4E66-9849-137A22B3EE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5B924BB-A7C1-496A-9D19-FDAE3DD1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Natáčení dokumentu Česko-19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918C5AE-7E2D-429E-8E36-BAF8B9879019}"/>
              </a:ext>
            </a:extLst>
          </p:cNvPr>
          <p:cNvSpPr txBox="1"/>
          <p:nvPr/>
        </p:nvSpPr>
        <p:spPr>
          <a:xfrm>
            <a:off x="684287" y="2538388"/>
            <a:ext cx="62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Ostravské Alzheimercentrum se stalo součástí dokumentu TV Nova s názvem Česko-19. Natáčení dokumentu probíhalo v našem zařízení, za přísných hygienických podmínek během měsíce července. Hotový dokument jste mohli shlédnout na televizních obrazovkách 22.9.2020 v 21:50.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3D165C9-A3E3-438F-9D5B-797C4DFDA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4743102"/>
            <a:ext cx="2322681" cy="309690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2C70298-E9D4-4EBB-AEB7-4D68CE61A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46" y="4410596"/>
            <a:ext cx="2322681" cy="30969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5579D3E-B945-4FBC-8784-9DD58B262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52" y="4743102"/>
            <a:ext cx="2322681" cy="30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4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54D3B7-F883-42A4-9C92-388BBF422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0C79CB7-4A29-45CC-8988-32D90114A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Představujeme vám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B99B12-D7D8-432D-8F64-BE360AEDA7D7}"/>
              </a:ext>
            </a:extLst>
          </p:cNvPr>
          <p:cNvSpPr txBox="1"/>
          <p:nvPr/>
        </p:nvSpPr>
        <p:spPr>
          <a:xfrm>
            <a:off x="570455" y="3218051"/>
            <a:ext cx="48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Bc. Jana Slováková - sociální pracovnice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ABD94D-20A3-45C2-A2F3-B1204DFF0B6E}"/>
              </a:ext>
            </a:extLst>
          </p:cNvPr>
          <p:cNvSpPr txBox="1"/>
          <p:nvPr/>
        </p:nvSpPr>
        <p:spPr>
          <a:xfrm>
            <a:off x="570455" y="4030035"/>
            <a:ext cx="61569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Jana Slováková je součástí kolektivu </a:t>
            </a:r>
          </a:p>
          <a:p>
            <a:r>
              <a:rPr lang="cs-CZ" sz="1600" dirty="0"/>
              <a:t>zaměstnanců Alzheimercentra od listopadu 2019, působí jako sociální pracovnice, která se účastní příjmů nových klientů, jednání se zájemci, spravuje sociální dokumentaci klientů a promlouvá k vám prostřednictvím našich sociálních sítí.</a:t>
            </a:r>
          </a:p>
          <a:p>
            <a:r>
              <a:rPr lang="cs-CZ" sz="1600" dirty="0"/>
              <a:t> </a:t>
            </a:r>
          </a:p>
          <a:p>
            <a:r>
              <a:rPr lang="cs-CZ" sz="1600" dirty="0"/>
              <a:t>Jana vystudovala obor Sociální patologie a prevence na Slezské univerzitě v Opavě, na fakultě Veřejných politik.</a:t>
            </a:r>
          </a:p>
          <a:p>
            <a:r>
              <a:rPr lang="cs-CZ" sz="1600" dirty="0"/>
              <a:t>Ve volném čase se věnuje dobrovolnické činnosti pro ostravský Červený kříž, působí jako zdravotník a člen pracovní skupiny Záchranného týmu ČČK Ostrava, jehož členové zajišťují zdravotnické asistence na ostravských kulturních, společenských či sportovních akcích jako je festival </a:t>
            </a:r>
            <a:r>
              <a:rPr lang="cs-CZ" sz="1600" dirty="0" err="1"/>
              <a:t>Colours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Ostrava, hokejové zápasy v třinecké </a:t>
            </a:r>
            <a:r>
              <a:rPr lang="cs-CZ" sz="1600" dirty="0" err="1"/>
              <a:t>Werk</a:t>
            </a:r>
            <a:r>
              <a:rPr lang="cs-CZ" sz="1600" dirty="0"/>
              <a:t> aréně nebo například festival vážné hudby Janáčkův Máj. </a:t>
            </a:r>
          </a:p>
          <a:p>
            <a:endParaRPr lang="cs-CZ" sz="1600" dirty="0"/>
          </a:p>
          <a:p>
            <a:r>
              <a:rPr lang="cs-CZ" sz="1600" dirty="0"/>
              <a:t>Mezi Janiny koníčky patří společnost, čas strávený s přáteli, první pomoc, knihy, filmy a seriály, čas s rodinou a v neposlední řadě také práce, která jí jak sama říká, velmi těší a naplňuje.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9244F6F-0966-4DF4-978B-E5884589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62" y="1803820"/>
            <a:ext cx="1877746" cy="23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FC00E3-1BD0-4422-8BBC-82D1177CB8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9887BF8-C719-49E9-95F3-5BFFA802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 česko-19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34A630-38F8-4B50-B11E-B4B38A24E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3" y="2617254"/>
            <a:ext cx="3565464" cy="2071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E7AA583-FB84-44C7-A32F-C90358B11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64" y="2812856"/>
            <a:ext cx="2885327" cy="162443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7A1ECE0-2DB7-496A-8EDE-98B383E04A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24" y="5058668"/>
            <a:ext cx="4073504" cy="29818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5ED7D9E-A79E-4B79-827C-00BF8B442C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1" y="4906578"/>
            <a:ext cx="2757426" cy="155243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43A31C7-8E2A-4643-BC07-A0B77C662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4" y="6651470"/>
            <a:ext cx="3170140" cy="19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C774F2-A2B6-4D34-BB35-D4702DA4FC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64A2F72-3AF8-4155-B12E-4F240565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err="1"/>
              <a:t>Nej</a:t>
            </a:r>
            <a:r>
              <a:rPr lang="cs-CZ" sz="2000" dirty="0"/>
              <a:t> sestřička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6003B8-A42A-4A61-81A2-482485902660}"/>
              </a:ext>
            </a:extLst>
          </p:cNvPr>
          <p:cNvSpPr txBox="1"/>
          <p:nvPr/>
        </p:nvSpPr>
        <p:spPr>
          <a:xfrm>
            <a:off x="629928" y="2949692"/>
            <a:ext cx="62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 nám velkou ctí, že se naše vrchní sestra Mgr. Katarína Valentová probojovala do finálové dvanáctky sester nominovaných na cenu BATIST </a:t>
            </a:r>
            <a:r>
              <a:rPr lang="cs-CZ" dirty="0" err="1"/>
              <a:t>Nej</a:t>
            </a:r>
            <a:r>
              <a:rPr lang="cs-CZ" dirty="0"/>
              <a:t> sestřička a skvěle nás po celou dobu soutěže reprezentovala. </a:t>
            </a:r>
          </a:p>
          <a:p>
            <a:endParaRPr lang="cs-CZ" dirty="0"/>
          </a:p>
          <a:p>
            <a:r>
              <a:rPr lang="cs-CZ" dirty="0"/>
              <a:t>Kataríno, jsme na tebe moc pyšní!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557C42-48FF-43A3-A551-A06691246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4" y="5778748"/>
            <a:ext cx="3672603" cy="24480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3B854D0-3EF4-433C-BB25-D9D635C2C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7" y="4608263"/>
            <a:ext cx="2708215" cy="40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04A8F5-42BD-4347-96F0-B97409BF62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F371E00-FFA2-44AD-83BA-5F4AEF8C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Narozeniny – všechno nejlepší oslavencům!!!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D44EBF9-876C-4D27-84BB-EF8F8E685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9" y="2682404"/>
            <a:ext cx="3524603" cy="19825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ED92CE2-70FF-48CE-95EE-9970A8DE3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27" y="2682404"/>
            <a:ext cx="2438400" cy="4572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5CA69A1-4F94-4633-8A49-2587788E4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9" y="4875244"/>
            <a:ext cx="4085007" cy="230632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A13CE1F-20CD-4754-BE48-7F5E45DE2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30" y="7311422"/>
            <a:ext cx="1224136" cy="21857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95B6647-8F58-414D-A50B-B0E7904B4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7462675"/>
            <a:ext cx="2918067" cy="164141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20687FF-7236-4A48-96C0-C18B75C84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23" y="7462675"/>
            <a:ext cx="2868530" cy="16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2B18B3-F4BC-4008-8AAE-14319F5A2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9152573-F565-46B8-B31B-110CB492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Arteterapie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4278692-2D94-467F-BA4D-7F6129235D00}"/>
              </a:ext>
            </a:extLst>
          </p:cNvPr>
          <p:cNvSpPr txBox="1"/>
          <p:nvPr/>
        </p:nvSpPr>
        <p:spPr>
          <a:xfrm>
            <a:off x="3853830" y="4254946"/>
            <a:ext cx="3707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Arteterapie je léčebný postup, který využívá jako hlavního prostředku poznání výtvarnou tvorbu jedince. Ta ovlivňuje jak momentální rozpoložení člověka, tak i jeho vztahy v reálném světě. Dnes se arteterapie uplatňuje jako metoda léčby i osobnostního růstu.</a:t>
            </a:r>
            <a:endParaRPr lang="cs-CZ" sz="16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36E3F59-C628-4F08-AD0F-53C1D6EDF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77" y="1746300"/>
            <a:ext cx="3219423" cy="24145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52A146-1D81-4D4B-A672-7897E911C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36" y="6406142"/>
            <a:ext cx="2156587" cy="287545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4BED47C-A165-458D-A7BA-0350CBC18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1" y="5659380"/>
            <a:ext cx="3409888" cy="255741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63424B3-E763-41A9-9E4B-BCC8A976E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2873660"/>
            <a:ext cx="3409888" cy="25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2F7182-0626-446B-8BBA-84BC74451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7025D32-D367-466E-8267-7669A5EF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arteterapie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847C75F-2FED-4EF3-B6F7-D9E2D4053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2" y="2916000"/>
            <a:ext cx="3396588" cy="25474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B524ABD-4346-45AD-9C3A-B2AE7D8BF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79" y="2250356"/>
            <a:ext cx="3165922" cy="56528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31787B0-168E-4888-9289-F30ED74AB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9" y="5850756"/>
            <a:ext cx="384042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7C25EB-47AD-4667-8B81-6C23AF29A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F549F58-D230-404E-832F-E6E446629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arteterapie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C1E408A-2626-4746-B39A-760CD6DA7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" y="2394372"/>
            <a:ext cx="4053153" cy="72370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E5FA416-2A15-44CE-BB03-1DEAD5F54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03" y="2727540"/>
            <a:ext cx="2853293" cy="160497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E826E82-0C10-4EED-9BA5-DE5AEB91E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10" y="4698628"/>
            <a:ext cx="2790257" cy="20926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E8D678C-FF85-403D-9886-816104582A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10" y="7157431"/>
            <a:ext cx="2918546" cy="21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2EA8D0-D3F6-4FF8-B14C-FE4D46A740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390537E-9653-44AD-9015-D88A2F97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3" y="2322364"/>
            <a:ext cx="6264000" cy="828000"/>
          </a:xfrm>
        </p:spPr>
        <p:txBody>
          <a:bodyPr/>
          <a:lstStyle/>
          <a:p>
            <a:r>
              <a:rPr lang="cs-CZ" dirty="0" err="1"/>
              <a:t>artetarapie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D996E34-534A-4D18-828F-34CA50B64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3" y="2996140"/>
            <a:ext cx="3096344" cy="41284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72FC519-8825-49FC-B13F-9F86B77B8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30" y="2502000"/>
            <a:ext cx="3326211" cy="60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FB6FCA-42F2-4781-802D-2413D5D12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C44BB9D-B4FB-4BF5-B261-D8AEA95B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mezi klienty a jejich blízkými.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0C4CEEC-4197-4A88-AEB5-40D8EC83677A}"/>
              </a:ext>
            </a:extLst>
          </p:cNvPr>
          <p:cNvSpPr txBox="1"/>
          <p:nvPr/>
        </p:nvSpPr>
        <p:spPr>
          <a:xfrm>
            <a:off x="552078" y="2591392"/>
            <a:ext cx="6517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Vážení blízcí našich klientů,</a:t>
            </a:r>
          </a:p>
          <a:p>
            <a:endParaRPr lang="cs-CZ" dirty="0"/>
          </a:p>
          <a:p>
            <a:r>
              <a:rPr lang="cs-CZ" dirty="0"/>
              <a:t>nezapomeňte, že i přes zákaz návštěv můžete zůstat se svými milovanými ve spojení. Velmi rádi vám zprostředkujeme </a:t>
            </a:r>
            <a:r>
              <a:rPr lang="cs-CZ" dirty="0" err="1"/>
              <a:t>videohovor</a:t>
            </a:r>
            <a:r>
              <a:rPr lang="cs-CZ" dirty="0"/>
              <a:t>, předáme psanou korespondenci, či vytiskneme poslanou internetovou poštu s fotkou či pozdravem.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6713435-A417-4F11-BC7E-AB1EFE1CC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4596080"/>
            <a:ext cx="3887326" cy="218662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D8FA3CF-C7AE-4189-8A88-8326BA40C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03" y="4596080"/>
            <a:ext cx="2833151" cy="505866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33F48EA-6976-474F-B7C9-E17E53CE3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834" y="7453261"/>
            <a:ext cx="2186621" cy="145774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B6E19B0-17D0-4C7E-A556-F5B39FDE0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049" y="7453260"/>
            <a:ext cx="2186622" cy="14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06D712-E818-453B-B577-2DA435C9D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35EC701-9DFA-475F-ABF3-3CD45D28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2538388"/>
            <a:ext cx="6959289" cy="5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idx="11"/>
          </p:nvPr>
        </p:nvSpPr>
        <p:spPr>
          <a:xfrm>
            <a:off x="1332359" y="7179348"/>
            <a:ext cx="2592000" cy="2988000"/>
          </a:xfrm>
        </p:spPr>
        <p:txBody>
          <a:bodyPr/>
          <a:lstStyle/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KONTAKTY</a:t>
            </a:r>
          </a:p>
          <a:p>
            <a:pPr>
              <a:lnSpc>
                <a:spcPts val="1138"/>
              </a:lnSpc>
            </a:pPr>
            <a:endParaRPr lang="cs-CZ" altLang="cs-CZ" b="1" dirty="0">
              <a:solidFill>
                <a:schemeClr val="accent1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Ředitelka zařízení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PhDr. Simona Lipovská, MBA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tel.: (+420) 775 893 806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reditelka.ostrava@alzheimercentrum.cz</a:t>
            </a:r>
          </a:p>
          <a:p>
            <a:pPr>
              <a:lnSpc>
                <a:spcPts val="1138"/>
              </a:lnSpc>
            </a:pPr>
            <a:endParaRPr lang="cs-CZ" altLang="cs-CZ" b="1" dirty="0">
              <a:solidFill>
                <a:schemeClr val="accent1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Vrchní sestra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Mgr. Katarína Valentová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tel.: (+420) 775 893 807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vrchni.ostrava@alzheimercentrum.cz</a:t>
            </a:r>
          </a:p>
          <a:p>
            <a:pPr>
              <a:lnSpc>
                <a:spcPts val="1138"/>
              </a:lnSpc>
            </a:pPr>
            <a:endParaRPr lang="cs-CZ" altLang="cs-CZ" sz="1000" b="1" dirty="0">
              <a:solidFill>
                <a:srgbClr val="00A0B6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Vedoucí provozu</a:t>
            </a:r>
            <a:endParaRPr lang="pt-BR" altLang="cs-CZ" b="1" dirty="0">
              <a:solidFill>
                <a:schemeClr val="accent1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sz="1000" dirty="0"/>
              <a:t>Ing. Blanka Kupčáková</a:t>
            </a:r>
            <a:endParaRPr lang="pt-BR" altLang="cs-CZ" sz="1000" dirty="0"/>
          </a:p>
          <a:p>
            <a:pPr>
              <a:lnSpc>
                <a:spcPts val="1138"/>
              </a:lnSpc>
            </a:pPr>
            <a:r>
              <a:rPr lang="pt-BR" altLang="cs-CZ" sz="1000" dirty="0"/>
              <a:t>tel.: (+420) 77</a:t>
            </a:r>
            <a:r>
              <a:rPr lang="cs-CZ" altLang="cs-CZ" sz="1000" dirty="0"/>
              <a:t>5</a:t>
            </a:r>
            <a:r>
              <a:rPr lang="pt-BR" altLang="cs-CZ" sz="1000" dirty="0"/>
              <a:t> </a:t>
            </a:r>
            <a:r>
              <a:rPr lang="cs-CZ" altLang="cs-CZ" sz="1000" dirty="0"/>
              <a:t>893</a:t>
            </a:r>
            <a:r>
              <a:rPr lang="pt-BR" altLang="cs-CZ" sz="1000" dirty="0"/>
              <a:t> </a:t>
            </a:r>
            <a:r>
              <a:rPr lang="cs-CZ" altLang="cs-CZ" sz="1000" dirty="0"/>
              <a:t>804</a:t>
            </a:r>
            <a:endParaRPr lang="pt-BR" altLang="cs-CZ" sz="1000" dirty="0"/>
          </a:p>
          <a:p>
            <a:pPr>
              <a:lnSpc>
                <a:spcPts val="1138"/>
              </a:lnSpc>
            </a:pPr>
            <a:r>
              <a:rPr lang="cs-CZ" altLang="cs-CZ" sz="1000" dirty="0"/>
              <a:t>provoz</a:t>
            </a:r>
            <a:r>
              <a:rPr lang="pt-BR" altLang="cs-CZ" sz="1000" dirty="0"/>
              <a:t>.</a:t>
            </a:r>
            <a:r>
              <a:rPr lang="cs-CZ" altLang="cs-CZ" sz="1000" dirty="0" err="1"/>
              <a:t>ostrava</a:t>
            </a:r>
            <a:r>
              <a:rPr lang="cs-CZ" altLang="cs-CZ" sz="1000" dirty="0"/>
              <a:t>@</a:t>
            </a:r>
            <a:r>
              <a:rPr lang="pt-BR" altLang="cs-CZ" sz="1000" dirty="0"/>
              <a:t>alzheimercentrum.cz</a:t>
            </a:r>
            <a:endParaRPr lang="cs-CZ" altLang="cs-CZ" sz="1000" dirty="0"/>
          </a:p>
          <a:p>
            <a:pPr>
              <a:lnSpc>
                <a:spcPts val="1138"/>
              </a:lnSpc>
            </a:pPr>
            <a:endParaRPr lang="cs-CZ" altLang="cs-CZ" sz="1000" dirty="0"/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Staniční sestra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Ema Strouhalová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tel.: (+420) 775 893 824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stanicni.ostrava@alzheimercentrum.cz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CÍL</a:t>
            </a:r>
          </a:p>
          <a:p>
            <a:r>
              <a:rPr lang="cs-CZ" altLang="cs-CZ" dirty="0"/>
              <a:t>Poskytování komplexní služby, která vede k podpoře aktivního života</a:t>
            </a:r>
          </a:p>
          <a:p>
            <a:r>
              <a:rPr lang="cs-CZ" altLang="cs-CZ" dirty="0"/>
              <a:t>a k prodloužení soběstačnosti našich uživatelů.</a:t>
            </a:r>
          </a:p>
          <a:p>
            <a:endParaRPr lang="cs-CZ" altLang="cs-CZ" dirty="0"/>
          </a:p>
          <a:p>
            <a:r>
              <a:rPr lang="cs-CZ" altLang="cs-CZ" b="1" dirty="0"/>
              <a:t>POSLÁNÍ</a:t>
            </a:r>
          </a:p>
          <a:p>
            <a:r>
              <a:rPr lang="cs-CZ" altLang="cs-CZ" dirty="0"/>
              <a:t>Hlavním posláním je poskytování komplexní, kvalitní, individuálně zaměřené,</a:t>
            </a:r>
          </a:p>
          <a:p>
            <a:r>
              <a:rPr lang="cs-CZ" altLang="cs-CZ" dirty="0"/>
              <a:t>celoroční pobytové služby. Poskytování služeb v našem zařízení vychází</a:t>
            </a:r>
          </a:p>
          <a:p>
            <a:r>
              <a:rPr lang="cs-CZ" altLang="cs-CZ" dirty="0"/>
              <a:t>z osobních cílů a potřeb uživatelů, kteří potřebují pravidelnou pomoc při zajištění</a:t>
            </a:r>
          </a:p>
          <a:p>
            <a:r>
              <a:rPr lang="cs-CZ" altLang="cs-CZ" dirty="0"/>
              <a:t>svých potřeb, a je postaveno především na vnitřních zdrojích služeb.</a:t>
            </a:r>
          </a:p>
          <a:p>
            <a:endParaRPr lang="cs-CZ" altLang="cs-CZ" dirty="0"/>
          </a:p>
          <a:p>
            <a:r>
              <a:rPr lang="cs-CZ" altLang="cs-CZ" b="1" dirty="0"/>
              <a:t>CÍLOVÁ SKUPINA</a:t>
            </a:r>
          </a:p>
          <a:p>
            <a:r>
              <a:rPr lang="cs-CZ" altLang="cs-CZ" dirty="0"/>
              <a:t>Osoby s chronickým duševním onemocněním a osoby s jiným</a:t>
            </a:r>
          </a:p>
          <a:p>
            <a:r>
              <a:rPr lang="cs-CZ" altLang="cs-CZ" dirty="0"/>
              <a:t>zdravotním postižením.</a:t>
            </a:r>
          </a:p>
        </p:txBody>
      </p:sp>
      <p:sp>
        <p:nvSpPr>
          <p:cNvPr id="15" name="Zástupný symbol pro obsah 1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ts val="1138"/>
              </a:lnSpc>
            </a:pPr>
            <a:endParaRPr lang="cs-CZ" altLang="cs-CZ" b="1" dirty="0">
              <a:solidFill>
                <a:schemeClr val="accent1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Sociální pracovník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Bc. Jana Slováková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tel.: (+420) 775 893 816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socialni.ostrava@alzheimercentrum.cz</a:t>
            </a:r>
          </a:p>
          <a:p>
            <a:pPr>
              <a:lnSpc>
                <a:spcPts val="1138"/>
              </a:lnSpc>
            </a:pPr>
            <a:endParaRPr lang="cs-CZ" altLang="cs-CZ" sz="1000" b="1" dirty="0">
              <a:solidFill>
                <a:srgbClr val="00A0B6"/>
              </a:solidFill>
            </a:endParaRPr>
          </a:p>
          <a:p>
            <a:pPr>
              <a:lnSpc>
                <a:spcPts val="1138"/>
              </a:lnSpc>
            </a:pPr>
            <a:r>
              <a:rPr lang="cs-CZ" altLang="cs-CZ" b="1" dirty="0">
                <a:solidFill>
                  <a:schemeClr val="accent1"/>
                </a:solidFill>
              </a:rPr>
              <a:t>Sociální pracovník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Mgr. Kateřina Lyčková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tel.: (+420) 775 893 849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Socialni2.ostrava@alzheimercentrum.cz</a:t>
            </a:r>
          </a:p>
          <a:p>
            <a:pPr>
              <a:lnSpc>
                <a:spcPts val="1138"/>
              </a:lnSpc>
            </a:pPr>
            <a:endParaRPr lang="cs-CZ" altLang="cs-CZ" sz="1000" b="1" dirty="0">
              <a:solidFill>
                <a:srgbClr val="00A0B6"/>
              </a:solidFill>
            </a:endParaRPr>
          </a:p>
          <a:p>
            <a:pPr>
              <a:lnSpc>
                <a:spcPts val="1138"/>
              </a:lnSpc>
            </a:pPr>
            <a:r>
              <a:rPr lang="pt-BR" altLang="cs-CZ" b="1" dirty="0">
                <a:solidFill>
                  <a:schemeClr val="accent1"/>
                </a:solidFill>
              </a:rPr>
              <a:t>Administrativní pracovník</a:t>
            </a:r>
          </a:p>
          <a:p>
            <a:pPr>
              <a:lnSpc>
                <a:spcPts val="1138"/>
              </a:lnSpc>
            </a:pPr>
            <a:r>
              <a:rPr lang="cs-CZ" altLang="cs-CZ" sz="1000" dirty="0"/>
              <a:t>Ing. Eva Novotná</a:t>
            </a:r>
            <a:endParaRPr lang="pt-BR" altLang="cs-CZ" sz="1000" dirty="0"/>
          </a:p>
          <a:p>
            <a:pPr>
              <a:lnSpc>
                <a:spcPts val="1138"/>
              </a:lnSpc>
            </a:pPr>
            <a:r>
              <a:rPr lang="pt-BR" altLang="cs-CZ" sz="1000" dirty="0"/>
              <a:t>tel.: (+420) 77</a:t>
            </a:r>
            <a:r>
              <a:rPr lang="cs-CZ" altLang="cs-CZ" sz="1000" dirty="0"/>
              <a:t>5</a:t>
            </a:r>
            <a:r>
              <a:rPr lang="pt-BR" altLang="cs-CZ" sz="1000" dirty="0"/>
              <a:t> </a:t>
            </a:r>
            <a:r>
              <a:rPr lang="cs-CZ" altLang="cs-CZ" sz="1000" dirty="0"/>
              <a:t>893</a:t>
            </a:r>
            <a:r>
              <a:rPr lang="pt-BR" altLang="cs-CZ" sz="1000" dirty="0"/>
              <a:t> </a:t>
            </a:r>
            <a:r>
              <a:rPr lang="cs-CZ" altLang="cs-CZ" sz="1000" dirty="0"/>
              <a:t>815</a:t>
            </a:r>
            <a:endParaRPr lang="pt-BR" altLang="cs-CZ" sz="1000" dirty="0"/>
          </a:p>
          <a:p>
            <a:pPr>
              <a:lnSpc>
                <a:spcPts val="1138"/>
              </a:lnSpc>
            </a:pPr>
            <a:r>
              <a:rPr lang="pt-BR" altLang="cs-CZ" sz="1000" dirty="0"/>
              <a:t>admin</a:t>
            </a:r>
            <a:r>
              <a:rPr lang="cs-CZ" altLang="cs-CZ" sz="1000" dirty="0"/>
              <a:t>2</a:t>
            </a:r>
            <a:r>
              <a:rPr lang="pt-BR" altLang="cs-CZ" sz="1000" dirty="0"/>
              <a:t>.</a:t>
            </a:r>
            <a:r>
              <a:rPr lang="cs-CZ" altLang="cs-CZ" sz="1000" dirty="0" err="1"/>
              <a:t>ostrava</a:t>
            </a:r>
            <a:r>
              <a:rPr lang="cs-CZ" altLang="cs-CZ" sz="1000" dirty="0"/>
              <a:t>@</a:t>
            </a:r>
            <a:r>
              <a:rPr lang="pt-BR" altLang="cs-CZ" sz="1000" dirty="0"/>
              <a:t>alzheimercentrum.cz</a:t>
            </a:r>
            <a:endParaRPr lang="cs-CZ" altLang="cs-CZ" sz="1000" dirty="0"/>
          </a:p>
          <a:p>
            <a:pPr>
              <a:lnSpc>
                <a:spcPts val="1138"/>
              </a:lnSpc>
            </a:pPr>
            <a:endParaRPr lang="cs-CZ" altLang="cs-CZ" sz="1000" b="1" dirty="0">
              <a:solidFill>
                <a:srgbClr val="00A0B6"/>
              </a:solidFill>
            </a:endParaRPr>
          </a:p>
          <a:p>
            <a:pPr>
              <a:lnSpc>
                <a:spcPts val="1138"/>
              </a:lnSpc>
            </a:pPr>
            <a:endParaRPr lang="cs-CZ" altLang="cs-CZ" sz="1000" b="1" dirty="0">
              <a:solidFill>
                <a:srgbClr val="00A0B6"/>
              </a:solidFill>
            </a:endParaRPr>
          </a:p>
          <a:p>
            <a:pPr>
              <a:lnSpc>
                <a:spcPts val="1138"/>
              </a:lnSpc>
            </a:pPr>
            <a:r>
              <a:rPr lang="pt-BR" altLang="cs-CZ" b="1" dirty="0">
                <a:solidFill>
                  <a:schemeClr val="accent1"/>
                </a:solidFill>
              </a:rPr>
              <a:t>Alzheimercentrum </a:t>
            </a:r>
            <a:r>
              <a:rPr lang="cs-CZ" altLang="cs-CZ" b="1" dirty="0">
                <a:solidFill>
                  <a:schemeClr val="accent1"/>
                </a:solidFill>
              </a:rPr>
              <a:t>Ostrava</a:t>
            </a:r>
            <a:endParaRPr lang="pt-BR" altLang="cs-CZ" b="1" dirty="0">
              <a:solidFill>
                <a:schemeClr val="accent1"/>
              </a:solidFill>
            </a:endParaRPr>
          </a:p>
          <a:p>
            <a:pPr>
              <a:lnSpc>
                <a:spcPts val="1138"/>
              </a:lnSpc>
            </a:pPr>
            <a:r>
              <a:rPr lang="pt-BR" altLang="cs-CZ" b="1" dirty="0">
                <a:solidFill>
                  <a:schemeClr val="accent1"/>
                </a:solidFill>
              </a:rPr>
              <a:t>www.alzheimercentrum.cz</a:t>
            </a:r>
          </a:p>
          <a:p>
            <a:pPr>
              <a:lnSpc>
                <a:spcPts val="1138"/>
              </a:lnSpc>
            </a:pPr>
            <a:r>
              <a:rPr lang="pt-BR" altLang="cs-CZ" b="1" dirty="0">
                <a:solidFill>
                  <a:schemeClr val="accent1"/>
                </a:solidFill>
              </a:rPr>
              <a:t>tel.: (+420) 77</a:t>
            </a:r>
            <a:r>
              <a:rPr lang="cs-CZ" altLang="cs-CZ" b="1" dirty="0">
                <a:solidFill>
                  <a:schemeClr val="accent1"/>
                </a:solidFill>
              </a:rPr>
              <a:t>5</a:t>
            </a:r>
            <a:r>
              <a:rPr lang="pt-BR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b="1" dirty="0">
                <a:solidFill>
                  <a:schemeClr val="accent1"/>
                </a:solidFill>
              </a:rPr>
              <a:t>893</a:t>
            </a:r>
            <a:r>
              <a:rPr lang="pt-BR" altLang="cs-CZ" b="1" dirty="0">
                <a:solidFill>
                  <a:schemeClr val="accent1"/>
                </a:solidFill>
              </a:rPr>
              <a:t> </a:t>
            </a:r>
            <a:r>
              <a:rPr lang="cs-CZ" altLang="cs-CZ" b="1" dirty="0">
                <a:solidFill>
                  <a:schemeClr val="accent1"/>
                </a:solidFill>
              </a:rPr>
              <a:t>806</a:t>
            </a:r>
            <a:endParaRPr lang="pt-BR" altLang="cs-CZ" b="1" dirty="0">
              <a:solidFill>
                <a:schemeClr val="accent1"/>
              </a:solidFill>
            </a:endParaRPr>
          </a:p>
          <a:p>
            <a:endParaRPr lang="cs-CZ" b="1" dirty="0">
              <a:solidFill>
                <a:schemeClr val="accent1"/>
              </a:solidFill>
            </a:endParaRPr>
          </a:p>
          <a:p>
            <a:endParaRPr lang="cs-CZ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0143D8-DD1A-40FB-8E02-4A63D0013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7306AE2-83DB-4237-A066-180EC644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Levandulové tvoření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1EC3DCA-E3E2-4193-B4BC-3C338103C9EA}"/>
              </a:ext>
            </a:extLst>
          </p:cNvPr>
          <p:cNvSpPr txBox="1"/>
          <p:nvPr/>
        </p:nvSpPr>
        <p:spPr>
          <a:xfrm>
            <a:off x="648000" y="2610396"/>
            <a:ext cx="62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Levandulové dekorativní kytičky vytvořené našimi klientkami nám krásně provoněly prostory zařízení.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4C8515F-BF03-498E-9683-353839404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23" y="3618508"/>
            <a:ext cx="3358340" cy="447778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99EAE89-D91E-4797-B6B7-8A22148D14F3}"/>
              </a:ext>
            </a:extLst>
          </p:cNvPr>
          <p:cNvSpPr txBox="1"/>
          <p:nvPr/>
        </p:nvSpPr>
        <p:spPr>
          <a:xfrm>
            <a:off x="648000" y="3618508"/>
            <a:ext cx="2844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Některé druhy levandule se používají jako okrasné rostliny. Uplatní se při výsadbě ve skupinách, kdy vytvářejí krásný kvetoucí koberec. Silice, zvaná levandulový olej, se užívá v lékařství, kosmetice a aromaterapii; má protizánětlivé, antiseptické a repelentní účinky. Široké využití má druh v gastronomii jako koření, na výrobu sirupů či jako pot-</a:t>
            </a:r>
            <a:r>
              <a:rPr lang="cs-CZ" dirty="0" err="1"/>
              <a:t>pourii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36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0DC49C-F622-4EB3-A1FF-1E4FB249E0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Alzheimercentrum Ostrava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3B85FCA-A97D-4677-B682-24FF430C3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293" y="1962324"/>
            <a:ext cx="2808313" cy="37444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EA0CB44-6B78-493E-8E8A-71A89334B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9" y="5850756"/>
            <a:ext cx="2412268" cy="321635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8EF7075-FE5B-48CC-A51A-C53363500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2873" y="5431742"/>
            <a:ext cx="2980125" cy="39735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220ECD2-D9FB-45B6-AEC3-C66E67696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671" y="2178348"/>
            <a:ext cx="2140672" cy="28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94427" y="1700953"/>
            <a:ext cx="6264000" cy="828000"/>
          </a:xfrm>
        </p:spPr>
        <p:txBody>
          <a:bodyPr/>
          <a:lstStyle/>
          <a:p>
            <a:r>
              <a:rPr lang="cs-CZ" sz="2400" b="1" dirty="0" err="1">
                <a:latin typeface="+mn-lt"/>
              </a:rPr>
              <a:t>PetTerapie</a:t>
            </a:r>
            <a:endParaRPr lang="cs-CZ" sz="2400" b="1" dirty="0">
              <a:latin typeface="+mn-l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D406625-35BB-4200-9B2F-8A3AC283C188}"/>
              </a:ext>
            </a:extLst>
          </p:cNvPr>
          <p:cNvSpPr/>
          <p:nvPr/>
        </p:nvSpPr>
        <p:spPr>
          <a:xfrm>
            <a:off x="540271" y="2678941"/>
            <a:ext cx="6204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Klienti ostravského Alzheimercentra si každý den užívají společnosti našich chlupatých kamarádů. </a:t>
            </a:r>
            <a:r>
              <a:rPr lang="cs-CZ" sz="2200" dirty="0" err="1"/>
              <a:t>Petterapie</a:t>
            </a:r>
            <a:r>
              <a:rPr lang="cs-CZ" sz="2200" dirty="0"/>
              <a:t> má vliv na dobrou náladu jak klientů, tak našich mazlíčků.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48F1900-FD45-42AF-8B52-1B7F1B0FBF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531118" y="4986660"/>
            <a:ext cx="2118636" cy="2824848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47195E0-58D5-4182-950D-ACEEFA996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73" y="4970016"/>
            <a:ext cx="2112986" cy="282484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D13F207-086E-4D38-8432-70C37E4A8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6378" y="4970014"/>
            <a:ext cx="2118638" cy="28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77242F-3542-4613-952F-B4F0400D9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2909510-1A16-40BF-8B2B-6C061E6F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" y="1605315"/>
            <a:ext cx="6264000" cy="828000"/>
          </a:xfrm>
        </p:spPr>
        <p:txBody>
          <a:bodyPr/>
          <a:lstStyle/>
          <a:p>
            <a:r>
              <a:rPr lang="cs-CZ" sz="2400" b="1" dirty="0" err="1"/>
              <a:t>Petterapie</a:t>
            </a:r>
            <a:endParaRPr lang="cs-CZ" sz="24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3C768E-D253-449F-80F9-C8A47F241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79" y="2029733"/>
            <a:ext cx="1989366" cy="35520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27A8808-3593-4FA0-8648-8EBC9A57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905" y="6714852"/>
            <a:ext cx="3780632" cy="212660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FE31CB5-E6E7-4E3D-9729-FD4F55FCA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79" y="5782661"/>
            <a:ext cx="1989366" cy="35520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54E7428-7C50-43E4-A33B-C36B447BE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7" y="2032025"/>
            <a:ext cx="2664296" cy="41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48070" y="1704001"/>
            <a:ext cx="2395930" cy="858548"/>
          </a:xfrm>
        </p:spPr>
        <p:txBody>
          <a:bodyPr/>
          <a:lstStyle/>
          <a:p>
            <a:r>
              <a:rPr lang="cs-CZ" sz="2400" b="1" dirty="0" err="1">
                <a:latin typeface="+mn-lt"/>
              </a:rPr>
              <a:t>Petterapie</a:t>
            </a:r>
            <a:endParaRPr lang="cs-CZ" sz="2400" b="1" dirty="0">
              <a:latin typeface="+mn-lt"/>
            </a:endParaRPr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85E2AD68-C5DB-481A-B303-735E415DE2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>
          <a:xfrm>
            <a:off x="647999" y="2466380"/>
            <a:ext cx="2735493" cy="2051620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A15836D1-EE1B-4479-B4A1-BEB060EF1A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>
          <a:xfrm>
            <a:off x="648000" y="6917688"/>
            <a:ext cx="2735492" cy="2051619"/>
          </a:xfrm>
        </p:spPr>
      </p:pic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E4E6149F-E738-41A0-8230-3AE15F754E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3" b="21973"/>
          <a:stretch>
            <a:fillRect/>
          </a:stretch>
        </p:blipFill>
        <p:spPr>
          <a:xfrm>
            <a:off x="4068663" y="4770636"/>
            <a:ext cx="2735492" cy="2051619"/>
          </a:xfr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91F153-32B9-4795-AB1D-793529ED6A33}"/>
              </a:ext>
            </a:extLst>
          </p:cNvPr>
          <p:cNvSpPr txBox="1"/>
          <p:nvPr/>
        </p:nvSpPr>
        <p:spPr>
          <a:xfrm>
            <a:off x="448070" y="4962237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Naše zvířátka potřebují krom každodenního pohlazení také pořádně kvalitní péči. Naši klienti zvládají obstarat i tuto oblast na jedničku! </a:t>
            </a:r>
          </a:p>
        </p:txBody>
      </p:sp>
    </p:spTree>
    <p:extLst>
      <p:ext uri="{BB962C8B-B14F-4D97-AF65-F5344CB8AC3E}">
        <p14:creationId xmlns:p14="http://schemas.microsoft.com/office/powerpoint/2010/main" val="22350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Informační čtvrtletník společnosti </a:t>
            </a:r>
            <a:r>
              <a:rPr lang="cs-CZ" dirty="0" err="1"/>
              <a:t>Alzheimercentrum</a:t>
            </a:r>
            <a:r>
              <a:rPr lang="cs-CZ" dirty="0"/>
              <a:t> Ostrava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7417" y="1953232"/>
            <a:ext cx="6264000" cy="828000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Terapie tancem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3D3849-8E9A-4918-9FBD-3294FE59E703}"/>
              </a:ext>
            </a:extLst>
          </p:cNvPr>
          <p:cNvSpPr txBox="1"/>
          <p:nvPr/>
        </p:nvSpPr>
        <p:spPr>
          <a:xfrm>
            <a:off x="4716735" y="2860570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Když hraje muzika, zvedá to z křesla nejednoho z našich klientů. U nás v centru to prostě žije!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E72B727-3718-45C6-9CA8-6552C81E2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8" y="2481252"/>
            <a:ext cx="4090518" cy="23009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9DD2F6-036B-464A-A54B-69F5B2616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39" y="4910700"/>
            <a:ext cx="3530030" cy="19856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F96590-EBBF-4D37-BE10-8054E8C2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66" y="7169097"/>
            <a:ext cx="3708624" cy="208610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5DD6A5C-A74A-4D9C-A069-D33AC3BE4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8" y="4858944"/>
            <a:ext cx="3640405" cy="20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">
  <a:themeElements>
    <a:clrScheme name="Alz">
      <a:dk1>
        <a:srgbClr val="706F6F"/>
      </a:dk1>
      <a:lt1>
        <a:sysClr val="window" lastClr="FFFFFF"/>
      </a:lt1>
      <a:dk2>
        <a:srgbClr val="FF4D00"/>
      </a:dk2>
      <a:lt2>
        <a:srgbClr val="FFFFFF"/>
      </a:lt2>
      <a:accent1>
        <a:srgbClr val="FF4D00"/>
      </a:accent1>
      <a:accent2>
        <a:srgbClr val="F99E35"/>
      </a:accent2>
      <a:accent3>
        <a:srgbClr val="951800"/>
      </a:accent3>
      <a:accent4>
        <a:srgbClr val="82B02C"/>
      </a:accent4>
      <a:accent5>
        <a:srgbClr val="948073"/>
      </a:accent5>
      <a:accent6>
        <a:srgbClr val="006296"/>
      </a:accent6>
      <a:hlink>
        <a:srgbClr val="FF4D00"/>
      </a:hlink>
      <a:folHlink>
        <a:srgbClr val="FF4D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0</TotalTime>
  <Words>1579</Words>
  <Application>Microsoft Office PowerPoint</Application>
  <PresentationFormat>Vlastní</PresentationFormat>
  <Paragraphs>177</Paragraphs>
  <Slides>39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prezentace</vt:lpstr>
      <vt:lpstr>2020 červenec–září</vt:lpstr>
      <vt:lpstr>SLOVO ŘEDITELKY</vt:lpstr>
      <vt:lpstr>Představujeme vám</vt:lpstr>
      <vt:lpstr>Levandulové tvoření</vt:lpstr>
      <vt:lpstr>Prezentace aplikace PowerPoint</vt:lpstr>
      <vt:lpstr>PetTerapie</vt:lpstr>
      <vt:lpstr>Petterapie</vt:lpstr>
      <vt:lpstr>Petterapie</vt:lpstr>
      <vt:lpstr>Terapie tancem</vt:lpstr>
      <vt:lpstr>BINGO</vt:lpstr>
      <vt:lpstr>Přátelský kuželkový turnaj</vt:lpstr>
      <vt:lpstr>Kuželkový turnaj</vt:lpstr>
      <vt:lpstr>Kuželkový turnaj</vt:lpstr>
      <vt:lpstr>Virtuální realita - demence</vt:lpstr>
      <vt:lpstr>Virtuální realita - demence</vt:lpstr>
      <vt:lpstr>Kosmetický salón</vt:lpstr>
      <vt:lpstr>Prezentace aplikace PowerPoint</vt:lpstr>
      <vt:lpstr>Práce na zahradě</vt:lpstr>
      <vt:lpstr>Práce na zahradě</vt:lpstr>
      <vt:lpstr>Práce na zahradě</vt:lpstr>
      <vt:lpstr>Návštěva poslankyně </vt:lpstr>
      <vt:lpstr>Posezení venku</vt:lpstr>
      <vt:lpstr>Posezení venku</vt:lpstr>
      <vt:lpstr>Posezení venku</vt:lpstr>
      <vt:lpstr>Práce s vlnou</vt:lpstr>
      <vt:lpstr>Práce s vlnou</vt:lpstr>
      <vt:lpstr>Letní Bohoslužba</vt:lpstr>
      <vt:lpstr>bohoslužba</vt:lpstr>
      <vt:lpstr>Natáčení dokumentu Česko-19</vt:lpstr>
      <vt:lpstr>Dokument česko-19</vt:lpstr>
      <vt:lpstr>Nej sestřička</vt:lpstr>
      <vt:lpstr>Narozeniny – všechno nejlepší oslavencům!!!</vt:lpstr>
      <vt:lpstr>Arteterapie </vt:lpstr>
      <vt:lpstr>arteterapie</vt:lpstr>
      <vt:lpstr>arteterapie</vt:lpstr>
      <vt:lpstr>artetarapie</vt:lpstr>
      <vt:lpstr>Komunikace mezi klienty a jejich blízkými. </vt:lpstr>
      <vt:lpstr>Prezentace aplikace PowerPoint</vt:lpstr>
      <vt:lpstr>Alzheimercentrum Ostrava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2014-05-13T13:48:51Z</dcterms:created>
  <dcterms:modified xsi:type="dcterms:W3CDTF">2020-10-01T12:12:12Z</dcterms:modified>
</cp:coreProperties>
</file>