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16" r:id="rId2"/>
  </p:sldMasterIdLst>
  <p:notesMasterIdLst>
    <p:notesMasterId r:id="rId19"/>
  </p:notesMasterIdLst>
  <p:handoutMasterIdLst>
    <p:handoutMasterId r:id="rId20"/>
  </p:handoutMasterIdLst>
  <p:sldIdLst>
    <p:sldId id="286" r:id="rId3"/>
    <p:sldId id="261" r:id="rId4"/>
    <p:sldId id="264" r:id="rId5"/>
    <p:sldId id="280" r:id="rId6"/>
    <p:sldId id="281" r:id="rId7"/>
    <p:sldId id="283" r:id="rId8"/>
    <p:sldId id="278" r:id="rId9"/>
    <p:sldId id="267" r:id="rId10"/>
    <p:sldId id="268" r:id="rId11"/>
    <p:sldId id="269" r:id="rId12"/>
    <p:sldId id="289" r:id="rId13"/>
    <p:sldId id="290" r:id="rId14"/>
    <p:sldId id="279" r:id="rId15"/>
    <p:sldId id="288" r:id="rId16"/>
    <p:sldId id="284" r:id="rId17"/>
    <p:sldId id="262" r:id="rId18"/>
  </p:sldIdLst>
  <p:sldSz cx="7561263" cy="106934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EA"/>
    <a:srgbClr val="8F82BD"/>
    <a:srgbClr val="9D9D9D"/>
    <a:srgbClr val="66CFF2"/>
    <a:srgbClr val="73B6AF"/>
    <a:srgbClr val="68B1E1"/>
    <a:srgbClr val="2C53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5332" autoAdjust="0"/>
  </p:normalViewPr>
  <p:slideViewPr>
    <p:cSldViewPr>
      <p:cViewPr varScale="1">
        <p:scale>
          <a:sx n="74" d="100"/>
          <a:sy n="74" d="100"/>
        </p:scale>
        <p:origin x="2820" y="7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15.01.2020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" y="0"/>
            <a:ext cx="7559583" cy="106901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0000" y="2268000"/>
            <a:ext cx="4680000" cy="28803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155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000" y="9667179"/>
            <a:ext cx="4068000" cy="756000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1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184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7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736000" y="6264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3060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11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2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295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8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2206752"/>
          </a:xfrm>
          <a:prstGeom prst="rect">
            <a:avLst/>
          </a:prstGeom>
        </p:spPr>
      </p:pic>
      <p:sp>
        <p:nvSpPr>
          <p:cNvPr id="5" name="Obdélník 4"/>
          <p:cNvSpPr/>
          <p:nvPr userDrawn="1"/>
        </p:nvSpPr>
        <p:spPr>
          <a:xfrm>
            <a:off x="107112" y="8316000"/>
            <a:ext cx="734481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404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6629400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592000"/>
            <a:ext cx="63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456000"/>
            <a:ext cx="6336000" cy="3132000"/>
          </a:xfrm>
        </p:spPr>
        <p:txBody>
          <a:bodyPr tIns="0" bIns="0"/>
          <a:lstStyle>
            <a:lvl1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2pPr>
            <a:lvl3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3pPr>
            <a:lvl4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4pPr>
            <a:lvl5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356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1188000" y="7189200"/>
            <a:ext cx="0" cy="291600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4176000" y="7189200"/>
            <a:ext cx="0" cy="2916000"/>
          </a:xfrm>
          <a:prstGeom prst="line">
            <a:avLst/>
          </a:prstGeom>
          <a:ln w="254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058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31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</a:t>
            </a:r>
            <a:r>
              <a:rPr lang="cs-CZ" dirty="0" err="1"/>
              <a:t>Alzheimercentrum</a:t>
            </a:r>
            <a:r>
              <a:rPr lang="cs-CZ" dirty="0"/>
              <a:t> </a:t>
            </a:r>
            <a:r>
              <a:rPr lang="cs-CZ" dirty="0" err="1"/>
              <a:t>Filipov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6096"/>
            <a:ext cx="7559040" cy="2194560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7999" y="2088000"/>
            <a:ext cx="45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799" y="1908000"/>
            <a:ext cx="1332000" cy="115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05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6480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3254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49176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90305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50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30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1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3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7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9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0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1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2" name="Zástupný symbol pro obrázek 4"/>
          <p:cNvSpPr>
            <a:spLocks noGrp="1" noChangeAspect="1"/>
          </p:cNvSpPr>
          <p:nvPr>
            <p:ph type="pic" sz="quarter" idx="21"/>
          </p:nvPr>
        </p:nvSpPr>
        <p:spPr>
          <a:xfrm>
            <a:off x="6480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pro obrázek 4"/>
          <p:cNvSpPr>
            <a:spLocks noGrp="1" noChangeAspect="1"/>
          </p:cNvSpPr>
          <p:nvPr>
            <p:ph type="pic" sz="quarter" idx="22"/>
          </p:nvPr>
        </p:nvSpPr>
        <p:spPr>
          <a:xfrm>
            <a:off x="27828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4" name="Zástupný symbol pro obrázek 4"/>
          <p:cNvSpPr>
            <a:spLocks noGrp="1" noChangeAspect="1"/>
          </p:cNvSpPr>
          <p:nvPr>
            <p:ph type="pic" sz="quarter" idx="23"/>
          </p:nvPr>
        </p:nvSpPr>
        <p:spPr>
          <a:xfrm>
            <a:off x="49176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5" name="Zástupný symbol pro obrázek 4"/>
          <p:cNvSpPr>
            <a:spLocks noGrp="1" noChangeAspect="1"/>
          </p:cNvSpPr>
          <p:nvPr>
            <p:ph type="pic" sz="quarter" idx="24"/>
          </p:nvPr>
        </p:nvSpPr>
        <p:spPr>
          <a:xfrm>
            <a:off x="6480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6" name="Zástupný symbol pro obrázek 4"/>
          <p:cNvSpPr>
            <a:spLocks noGrp="1" noChangeAspect="1"/>
          </p:cNvSpPr>
          <p:nvPr>
            <p:ph type="pic" sz="quarter" idx="25"/>
          </p:nvPr>
        </p:nvSpPr>
        <p:spPr>
          <a:xfrm>
            <a:off x="27828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7" name="Zástupný symbol pro obrázek 4"/>
          <p:cNvSpPr>
            <a:spLocks noGrp="1" noChangeAspect="1"/>
          </p:cNvSpPr>
          <p:nvPr>
            <p:ph type="pic" sz="quarter" idx="26"/>
          </p:nvPr>
        </p:nvSpPr>
        <p:spPr>
          <a:xfrm>
            <a:off x="49176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958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 zrcadlov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2250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3852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000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648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63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pra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49176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9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le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53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větší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122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942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0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4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bez odráž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06114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6264000" cy="6480000"/>
          </a:xfrm>
        </p:spPr>
        <p:txBody>
          <a:bodyPr tIns="0" bIns="0"/>
          <a:lstStyle>
            <a:lvl1pPr marL="17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1pPr>
            <a:lvl2pPr marL="35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2pPr>
            <a:lvl3pPr marL="53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3pPr>
            <a:lvl4pPr marL="71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4pPr>
            <a:lvl5pPr marL="89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652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51"/>
            <a:ext cx="7560924" cy="1069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0000" y="2268000"/>
            <a:ext cx="4680000" cy="28803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155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000" y="9667179"/>
            <a:ext cx="4068000" cy="756000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011880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Alzheimercentrum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2194560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7999" y="2088000"/>
            <a:ext cx="45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799" y="1908000"/>
            <a:ext cx="1332000" cy="115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18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0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179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68463" y="3059998"/>
            <a:ext cx="4643537" cy="4014893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48000" y="9828000"/>
            <a:ext cx="5832000" cy="5400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250623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639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5436815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09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98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3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7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9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0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1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2" name="Zástupný symbol pro obrázek 4"/>
          <p:cNvSpPr>
            <a:spLocks noGrp="1" noChangeAspect="1"/>
          </p:cNvSpPr>
          <p:nvPr>
            <p:ph type="pic" sz="quarter" idx="21"/>
          </p:nvPr>
        </p:nvSpPr>
        <p:spPr>
          <a:xfrm>
            <a:off x="6480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pro obrázek 4"/>
          <p:cNvSpPr>
            <a:spLocks noGrp="1" noChangeAspect="1"/>
          </p:cNvSpPr>
          <p:nvPr>
            <p:ph type="pic" sz="quarter" idx="22"/>
          </p:nvPr>
        </p:nvSpPr>
        <p:spPr>
          <a:xfrm>
            <a:off x="27828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4" name="Zástupný symbol pro obrázek 4"/>
          <p:cNvSpPr>
            <a:spLocks noGrp="1" noChangeAspect="1"/>
          </p:cNvSpPr>
          <p:nvPr>
            <p:ph type="pic" sz="quarter" idx="23"/>
          </p:nvPr>
        </p:nvSpPr>
        <p:spPr>
          <a:xfrm>
            <a:off x="4917600" y="288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5" name="Zástupný symbol pro obrázek 4"/>
          <p:cNvSpPr>
            <a:spLocks noGrp="1" noChangeAspect="1"/>
          </p:cNvSpPr>
          <p:nvPr>
            <p:ph type="pic" sz="quarter" idx="24"/>
          </p:nvPr>
        </p:nvSpPr>
        <p:spPr>
          <a:xfrm>
            <a:off x="6480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6" name="Zástupný symbol pro obrázek 4"/>
          <p:cNvSpPr>
            <a:spLocks noGrp="1" noChangeAspect="1"/>
          </p:cNvSpPr>
          <p:nvPr>
            <p:ph type="pic" sz="quarter" idx="25"/>
          </p:nvPr>
        </p:nvSpPr>
        <p:spPr>
          <a:xfrm>
            <a:off x="27828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27" name="Zástupný symbol pro obrázek 4"/>
          <p:cNvSpPr>
            <a:spLocks noGrp="1" noChangeAspect="1"/>
          </p:cNvSpPr>
          <p:nvPr>
            <p:ph type="pic" sz="quarter" idx="26"/>
          </p:nvPr>
        </p:nvSpPr>
        <p:spPr>
          <a:xfrm>
            <a:off x="4917600" y="4518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952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8449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4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844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1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268463" y="3059998"/>
            <a:ext cx="4643537" cy="4014893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48000" y="9828000"/>
            <a:ext cx="5832000" cy="540000"/>
          </a:xfrm>
        </p:spPr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250623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639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5436815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30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4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833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292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292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292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609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845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038622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6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6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674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dole a vpravo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454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857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6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6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736000" y="6264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3060000"/>
            <a:ext cx="41760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903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52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ahoře,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 noChangeAspect="1"/>
          </p:cNvSpPr>
          <p:nvPr>
            <p:ph type="pic" sz="quarter" idx="13"/>
          </p:nvPr>
        </p:nvSpPr>
        <p:spPr>
          <a:xfrm>
            <a:off x="6480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27828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4917600" y="615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295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 noChangeAspect="1"/>
          </p:cNvSpPr>
          <p:nvPr>
            <p:ph type="pic" sz="quarter" idx="18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 noChangeAspect="1"/>
          </p:cNvSpPr>
          <p:nvPr>
            <p:ph type="pic" sz="quarter" idx="19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8" name="Zástupný symbol pro obrázek 4"/>
          <p:cNvSpPr>
            <a:spLocks noGrp="1" noChangeAspect="1"/>
          </p:cNvSpPr>
          <p:nvPr>
            <p:ph type="pic" sz="quarter" idx="20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374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0"/>
            <a:ext cx="7559040" cy="2206752"/>
          </a:xfrm>
          <a:prstGeom prst="rect">
            <a:avLst/>
          </a:prstGeom>
        </p:spPr>
      </p:pic>
      <p:sp>
        <p:nvSpPr>
          <p:cNvPr id="5" name="Obdélník 4"/>
          <p:cNvSpPr/>
          <p:nvPr userDrawn="1"/>
        </p:nvSpPr>
        <p:spPr>
          <a:xfrm>
            <a:off x="107112" y="8316000"/>
            <a:ext cx="734481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404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"/>
            <a:ext cx="7560000" cy="6630241"/>
          </a:xfrm>
          <a:prstGeom prst="rect">
            <a:avLst/>
          </a:prstGeom>
        </p:spPr>
      </p:pic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592000"/>
            <a:ext cx="633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456000"/>
            <a:ext cx="6336000" cy="3132000"/>
          </a:xfrm>
        </p:spPr>
        <p:txBody>
          <a:bodyPr tIns="0" bIns="0"/>
          <a:lstStyle>
            <a:lvl1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2pPr>
            <a:lvl3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3pPr>
            <a:lvl4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4pPr>
            <a:lvl5pPr marL="0" indent="0" algn="ctr">
              <a:lnSpc>
                <a:spcPts val="1600"/>
              </a:lnSpc>
              <a:buFontTx/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356000" y="7164000"/>
            <a:ext cx="2592000" cy="2988000"/>
          </a:xfrm>
        </p:spPr>
        <p:txBody>
          <a:bodyPr tIns="0" bIns="0" anchor="t" anchorCtr="0"/>
          <a:lstStyle>
            <a:lvl1pPr marL="0" indent="0">
              <a:lnSpc>
                <a:spcPts val="1140"/>
              </a:lnSpc>
              <a:buFontTx/>
              <a:buNone/>
              <a:defRPr sz="950"/>
            </a:lvl1pPr>
            <a:lvl2pPr marL="180000" indent="0">
              <a:lnSpc>
                <a:spcPts val="1140"/>
              </a:lnSpc>
              <a:buFontTx/>
              <a:buNone/>
              <a:defRPr sz="950"/>
            </a:lvl2pPr>
            <a:lvl3pPr marL="360000" indent="0">
              <a:lnSpc>
                <a:spcPts val="1140"/>
              </a:lnSpc>
              <a:buFontTx/>
              <a:buNone/>
              <a:defRPr sz="950"/>
            </a:lvl3pPr>
            <a:lvl4pPr marL="540000" indent="0">
              <a:lnSpc>
                <a:spcPts val="1140"/>
              </a:lnSpc>
              <a:buFontTx/>
              <a:buNone/>
              <a:defRPr sz="950"/>
            </a:lvl4pPr>
            <a:lvl5pPr marL="720000" indent="0">
              <a:lnSpc>
                <a:spcPts val="1140"/>
              </a:lnSpc>
              <a:buFontTx/>
              <a:buNone/>
              <a:defRPr sz="95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1188000" y="7189200"/>
            <a:ext cx="0" cy="291600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4176000" y="7189200"/>
            <a:ext cx="0" cy="291600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1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000" y="3059999"/>
            <a:ext cx="3888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091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46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d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477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621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pra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49176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49176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6480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4320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-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2970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08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46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2970436"/>
            <a:ext cx="3852000" cy="3132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884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2782800" y="6246438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8"/>
          </p:nvPr>
        </p:nvSpPr>
        <p:spPr>
          <a:xfrm>
            <a:off x="4917600" y="6246438"/>
            <a:ext cx="1990800" cy="149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2153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277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dole, jeden větší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4662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459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6480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2782800" y="7794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20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454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3852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250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7999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644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- 3 obrázky nad sebou zrcadlov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2250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3852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454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3852000" y="3060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5148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648000" y="7236000"/>
            <a:ext cx="3060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97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pra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9176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9176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49176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117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vlevo, jeden podlouh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3060000"/>
            <a:ext cx="1990800" cy="298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0000" y="3060000"/>
            <a:ext cx="3852000" cy="626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30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obrázek 4"/>
          <p:cNvSpPr>
            <a:spLocks noGrp="1"/>
          </p:cNvSpPr>
          <p:nvPr>
            <p:ph type="pic" sz="quarter" idx="16"/>
          </p:nvPr>
        </p:nvSpPr>
        <p:spPr>
          <a:xfrm>
            <a:off x="648000" y="6192000"/>
            <a:ext cx="1990800" cy="149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1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8000" y="3059999"/>
            <a:ext cx="4374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04657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větší obrázky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3852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4"/>
          <p:cNvSpPr>
            <a:spLocks noGrp="1"/>
          </p:cNvSpPr>
          <p:nvPr>
            <p:ph type="pic" sz="quarter" idx="17"/>
          </p:nvPr>
        </p:nvSpPr>
        <p:spPr>
          <a:xfrm>
            <a:off x="648000" y="4428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3852000" y="6876000"/>
            <a:ext cx="3060000" cy="23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48000" y="3060000"/>
            <a:ext cx="6264000" cy="1224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9657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bez odráž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277319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(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Alzheimercentrum 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6264000" cy="6480000"/>
          </a:xfrm>
        </p:spPr>
        <p:txBody>
          <a:bodyPr tIns="0" bIns="0"/>
          <a:lstStyle>
            <a:lvl1pPr marL="17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1pPr>
            <a:lvl2pPr marL="35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2pPr>
            <a:lvl3pPr marL="53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3pPr>
            <a:lvl4pPr marL="71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4pPr>
            <a:lvl5pPr marL="891450" indent="-180000">
              <a:lnSpc>
                <a:spcPct val="130000"/>
              </a:lnSpc>
              <a:buFont typeface="Wingdings" panose="05000000000000000000" pitchFamily="2" charset="2"/>
              <a:buChar char="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3604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šíř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4662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6264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4000" y="3059999"/>
            <a:ext cx="4078800" cy="306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48000" y="7866000"/>
            <a:ext cx="1944000" cy="14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5"/>
          </p:nvPr>
        </p:nvSpPr>
        <p:spPr>
          <a:xfrm>
            <a:off x="2844000" y="6264000"/>
            <a:ext cx="4078800" cy="30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17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vlevo na výšku a dole,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648000" y="3060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648000" y="5148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48000" y="7236000"/>
            <a:ext cx="1458000" cy="194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8000" y="3059999"/>
            <a:ext cx="4464000" cy="2628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2448000" y="5832000"/>
            <a:ext cx="4464000" cy="33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1"/>
          </p:nvPr>
        </p:nvSpPr>
        <p:spPr>
          <a:xfrm>
            <a:off x="5292000" y="3060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2"/>
          </p:nvPr>
        </p:nvSpPr>
        <p:spPr>
          <a:xfrm>
            <a:off x="5292000" y="4608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3059999"/>
            <a:ext cx="4212000" cy="6480000"/>
          </a:xfrm>
        </p:spPr>
        <p:txBody>
          <a:bodyPr tIns="0" bIns="0"/>
          <a:lstStyle>
            <a:lvl1pPr marL="0" indent="0">
              <a:lnSpc>
                <a:spcPct val="130000"/>
              </a:lnSpc>
              <a:buFontTx/>
              <a:buNone/>
              <a:defRPr/>
            </a:lvl1pPr>
            <a:lvl2pPr marL="180000" indent="0">
              <a:lnSpc>
                <a:spcPct val="130000"/>
              </a:lnSpc>
              <a:buFontTx/>
              <a:buNone/>
              <a:defRPr/>
            </a:lvl2pPr>
            <a:lvl3pPr marL="360000" indent="0">
              <a:lnSpc>
                <a:spcPct val="130000"/>
              </a:lnSpc>
              <a:buFontTx/>
              <a:buNone/>
              <a:defRPr/>
            </a:lvl3pPr>
            <a:lvl4pPr marL="540000" indent="0">
              <a:lnSpc>
                <a:spcPct val="130000"/>
              </a:lnSpc>
              <a:buFontTx/>
              <a:buNone/>
              <a:defRPr/>
            </a:lvl4pPr>
            <a:lvl5pPr marL="720000" indent="0">
              <a:lnSpc>
                <a:spcPct val="130000"/>
              </a:lnSpc>
              <a:buFontTx/>
              <a:buNone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292000" y="6156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Informační čtvrtletník společnosti Alzheimercentrum Filipov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5292000" y="7704000"/>
            <a:ext cx="1620000" cy="14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8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48000" y="3059999"/>
            <a:ext cx="6264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cxnSp>
        <p:nvCxnSpPr>
          <p:cNvPr id="3" name="Přímá spojnice 2"/>
          <p:cNvCxnSpPr/>
          <p:nvPr userDrawn="1"/>
        </p:nvCxnSpPr>
        <p:spPr>
          <a:xfrm>
            <a:off x="666000" y="9720000"/>
            <a:ext cx="5868000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 userDrawn="1"/>
        </p:nvSpPr>
        <p:spPr>
          <a:xfrm>
            <a:off x="6642000" y="9576000"/>
            <a:ext cx="288032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AD553CC-3846-4E41-8D7B-DC848512D8E6}" type="slidenum">
              <a:rPr lang="cs-CZ" sz="1200" smtClean="0"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000" cy="219484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" y="9828000"/>
            <a:ext cx="5832000" cy="5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Informační čtvrtletník společnosti </a:t>
            </a:r>
            <a:r>
              <a:rPr lang="cs-CZ" dirty="0" err="1"/>
              <a:t>Alzheimercentrum</a:t>
            </a:r>
            <a:r>
              <a:rPr lang="cs-CZ" dirty="0"/>
              <a:t> </a:t>
            </a:r>
            <a:r>
              <a:rPr lang="cs-CZ" dirty="0" err="1"/>
              <a:t>Filipov</a:t>
            </a:r>
            <a:endParaRPr lang="cs-CZ" dirty="0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88" r:id="rId3"/>
    <p:sldLayoutId id="2147483715" r:id="rId4"/>
    <p:sldLayoutId id="2147483691" r:id="rId5"/>
    <p:sldLayoutId id="2147483692" r:id="rId6"/>
    <p:sldLayoutId id="2147483697" r:id="rId7"/>
    <p:sldLayoutId id="2147483698" r:id="rId8"/>
    <p:sldLayoutId id="2147483687" r:id="rId9"/>
    <p:sldLayoutId id="2147483693" r:id="rId10"/>
    <p:sldLayoutId id="2147483694" r:id="rId11"/>
    <p:sldLayoutId id="2147483695" r:id="rId12"/>
    <p:sldLayoutId id="2147483696" r:id="rId13"/>
    <p:sldLayoutId id="2147483699" r:id="rId14"/>
    <p:sldLayoutId id="2147483700" r:id="rId15"/>
    <p:sldLayoutId id="214748369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14" r:id="rId25"/>
    <p:sldLayoutId id="2147483709" r:id="rId26"/>
    <p:sldLayoutId id="2147483710" r:id="rId27"/>
    <p:sldLayoutId id="2147483711" r:id="rId28"/>
    <p:sldLayoutId id="2147483712" r:id="rId29"/>
    <p:sldLayoutId id="2147483685" r:id="rId30"/>
    <p:sldLayoutId id="2147483689" r:id="rId31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cs-CZ" altLang="cs-CZ" sz="1600" b="0" kern="1200" cap="all" baseline="0" dirty="0">
          <a:solidFill>
            <a:schemeClr val="accent1"/>
          </a:solidFill>
          <a:latin typeface="+mj-lt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5pPr>
      <a:lvl6pPr marL="49784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48000" y="3059999"/>
            <a:ext cx="6264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cxnSp>
        <p:nvCxnSpPr>
          <p:cNvPr id="3" name="Přímá spojnice 2"/>
          <p:cNvCxnSpPr/>
          <p:nvPr userDrawn="1"/>
        </p:nvCxnSpPr>
        <p:spPr>
          <a:xfrm>
            <a:off x="666000" y="9720000"/>
            <a:ext cx="5868000" cy="0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 userDrawn="1"/>
        </p:nvSpPr>
        <p:spPr>
          <a:xfrm>
            <a:off x="6642000" y="9576000"/>
            <a:ext cx="288032" cy="288032"/>
          </a:xfrm>
          <a:prstGeom prst="ellipse">
            <a:avLst/>
          </a:prstGeom>
          <a:solidFill>
            <a:srgbClr val="AA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553CC-3846-4E41-8D7B-DC848512D8E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000" cy="219484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" y="9828000"/>
            <a:ext cx="5832000" cy="5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Informační čtvrtletník společnosti 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Alzheimercentrum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Filipov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48000" y="2088000"/>
            <a:ext cx="626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485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cs-CZ" altLang="cs-CZ" sz="1600" b="0" kern="1200" cap="all" baseline="0" dirty="0">
          <a:solidFill>
            <a:schemeClr val="accent3"/>
          </a:solidFill>
          <a:latin typeface="+mj-lt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8B1E1"/>
          </a:solidFill>
          <a:latin typeface="Calibri" pitchFamily="34" charset="0"/>
          <a:cs typeface="Arial" charset="0"/>
        </a:defRPr>
      </a:lvl5pPr>
      <a:lvl6pPr marL="49784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3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3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3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3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just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3"/>
        </a:buClr>
        <a:buSzPct val="90000"/>
        <a:buFont typeface="Wingdings" panose="05000000000000000000" pitchFamily="2" charset="2"/>
        <a:buChar char="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2019 Srpen–prosinec</a:t>
            </a:r>
            <a:endParaRPr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Černošice</a:t>
            </a:r>
          </a:p>
        </p:txBody>
      </p:sp>
    </p:spTree>
    <p:extLst>
      <p:ext uri="{BB962C8B-B14F-4D97-AF65-F5344CB8AC3E}">
        <p14:creationId xmlns:p14="http://schemas.microsoft.com/office/powerpoint/2010/main" val="55246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44000" y="3059998"/>
            <a:ext cx="4078800" cy="4014893"/>
          </a:xfrm>
        </p:spPr>
        <p:txBody>
          <a:bodyPr/>
          <a:lstStyle/>
          <a:p>
            <a:r>
              <a:rPr lang="cs-CZ" dirty="0"/>
              <a:t>I my v </a:t>
            </a:r>
            <a:r>
              <a:rPr lang="cs-CZ" dirty="0" err="1"/>
              <a:t>Alzheimercentru</a:t>
            </a:r>
            <a:r>
              <a:rPr lang="cs-CZ" dirty="0"/>
              <a:t> Černošice jsme se připravovali na vánoce a těšili se na Ježíška. Pekli jsme cukroví, vyráběli jsme dekorace, zdobili jsme stromečky, zpívali jsme vánoční písně a především jsme se těšili z vánočních vystoupení, které u nás v centru proběhly. </a:t>
            </a:r>
          </a:p>
          <a:p>
            <a:endParaRPr lang="cs-CZ" dirty="0"/>
          </a:p>
          <a:p>
            <a:r>
              <a:rPr lang="cs-CZ" dirty="0"/>
              <a:t>S vánočními besídkami u nás vystoupily děti z místních i okolních škol a školek. Vykouzlily nám vánoční atmosféru a úsměv na rtech. Tímto jim velice děkujeme a budeme se těšit opět za rok.</a:t>
            </a:r>
          </a:p>
          <a:p>
            <a:endParaRPr lang="cs-CZ" dirty="0"/>
          </a:p>
          <a:p>
            <a:r>
              <a:rPr lang="cs-CZ" dirty="0"/>
              <a:t>Nesmíme zapomenout ani na vánoční mši, která v našem centru proběhla 26.12.2019 v odpoledních hodinách. Mši vedl místní kněz p. Timotej Maria Vacha.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Advent A PŘÍPRAVY NA VÁNOCE</a:t>
            </a:r>
          </a:p>
        </p:txBody>
      </p:sp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25353D1A-246D-49C4-B6C6-0AB4256068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23" name="Zástupný symbol obrázku 22">
            <a:extLst>
              <a:ext uri="{FF2B5EF4-FFF2-40B4-BE49-F238E27FC236}">
                <a16:creationId xmlns:a16="http://schemas.microsoft.com/office/drawing/2014/main" id="{FCD615A9-71E8-4DB9-97D5-A58E36169F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4150" r="-1447" b="-4068"/>
          <a:stretch/>
        </p:blipFill>
        <p:spPr>
          <a:xfrm>
            <a:off x="648000" y="4662000"/>
            <a:ext cx="1944000" cy="1458000"/>
          </a:xfrm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41" name="Zástupný symbol obrázku 40">
            <a:extLst>
              <a:ext uri="{FF2B5EF4-FFF2-40B4-BE49-F238E27FC236}">
                <a16:creationId xmlns:a16="http://schemas.microsoft.com/office/drawing/2014/main" id="{55704243-F8E5-4D1B-9677-E9C4AF9298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>
          <a:xfrm>
            <a:off x="2844000" y="7146900"/>
            <a:ext cx="3240887" cy="2177100"/>
          </a:xfrm>
        </p:spPr>
      </p:pic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500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8000" y="3042444"/>
            <a:ext cx="6274800" cy="3672408"/>
          </a:xfrm>
        </p:spPr>
        <p:txBody>
          <a:bodyPr/>
          <a:lstStyle/>
          <a:p>
            <a:r>
              <a:rPr lang="cs-CZ" dirty="0"/>
              <a:t>Poslední týden před vánoci u nás v centru proběhlo několik dětských vystoupení. Děti si pro naše klienty připravily vánoční písně, taneček a malý dáreček, který jim poté osobně předaly a popřály jim krásné vánoce.</a:t>
            </a:r>
          </a:p>
          <a:p>
            <a:endParaRPr lang="cs-CZ" dirty="0"/>
          </a:p>
          <a:p>
            <a:r>
              <a:rPr lang="cs-CZ" dirty="0"/>
              <a:t>Naši klienti měli obrovskou radost a vystoupení si velice užívali. S radostí a úsměvem na rtech se dívali na děti a vzpomínali na svá mladá léta. </a:t>
            </a:r>
          </a:p>
          <a:p>
            <a:endParaRPr lang="cs-CZ" dirty="0"/>
          </a:p>
          <a:p>
            <a:r>
              <a:rPr lang="cs-CZ" dirty="0"/>
              <a:t>Zde je malý přehled toho, co se u nás v centru událo:</a:t>
            </a:r>
          </a:p>
          <a:p>
            <a:r>
              <a:rPr lang="cs-CZ" dirty="0"/>
              <a:t>16.12.2019 vystoupily děti z MŠ Beroun</a:t>
            </a:r>
          </a:p>
          <a:p>
            <a:r>
              <a:rPr lang="cs-CZ" dirty="0"/>
              <a:t>17.12.2019 si připravily vánoční besídku děti z MŠ </a:t>
            </a:r>
            <a:r>
              <a:rPr lang="cs-CZ" dirty="0" err="1"/>
              <a:t>Topolská</a:t>
            </a:r>
            <a:r>
              <a:rPr lang="cs-CZ" dirty="0"/>
              <a:t> Černošice</a:t>
            </a:r>
          </a:p>
          <a:p>
            <a:r>
              <a:rPr lang="cs-CZ" dirty="0"/>
              <a:t>18.12.2019 vykouzlily vánoční atmosféru děti ze ZŠ Radotín</a:t>
            </a:r>
          </a:p>
          <a:p>
            <a:r>
              <a:rPr lang="cs-CZ" dirty="0"/>
              <a:t>19.12.2019 zazpívali vánoční písně děti ze ZŠ Černošice</a:t>
            </a:r>
          </a:p>
          <a:p>
            <a:endParaRPr lang="cs-CZ" dirty="0"/>
          </a:p>
          <a:p>
            <a:r>
              <a:rPr lang="cs-CZ" dirty="0"/>
              <a:t>Tímto jim velice děkujeme a budeme se těšit opět za rok.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48000" y="2087998"/>
            <a:ext cx="6264000" cy="828000"/>
          </a:xfrm>
        </p:spPr>
        <p:txBody>
          <a:bodyPr/>
          <a:lstStyle/>
          <a:p>
            <a:r>
              <a:rPr lang="cs-CZ" dirty="0"/>
              <a:t>Vánoční besídky dětí z místních i okolních škol a školek</a:t>
            </a:r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 b="7335"/>
          <a:stretch>
            <a:fillRect/>
          </a:stretch>
        </p:blipFill>
        <p:spPr>
          <a:xfrm>
            <a:off x="1980431" y="6930876"/>
            <a:ext cx="4079875" cy="2320925"/>
          </a:xfrm>
        </p:spPr>
      </p:pic>
    </p:spTree>
    <p:extLst>
      <p:ext uri="{BB962C8B-B14F-4D97-AF65-F5344CB8AC3E}">
        <p14:creationId xmlns:p14="http://schemas.microsoft.com/office/powerpoint/2010/main" val="308946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0" y="2322513"/>
            <a:ext cx="5696468" cy="3797300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5" b="14205"/>
          <a:stretch>
            <a:fillRect/>
          </a:stretch>
        </p:blipFill>
        <p:spPr>
          <a:xfrm>
            <a:off x="936625" y="6264275"/>
            <a:ext cx="5697538" cy="3059113"/>
          </a:xfrm>
        </p:spPr>
      </p:pic>
    </p:spTree>
    <p:extLst>
      <p:ext uri="{BB962C8B-B14F-4D97-AF65-F5344CB8AC3E}">
        <p14:creationId xmlns:p14="http://schemas.microsoft.com/office/powerpoint/2010/main" val="95039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rázek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21898"/>
          <a:stretch>
            <a:fillRect/>
          </a:stretch>
        </p:blipFill>
        <p:spPr/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19" y="3060000"/>
            <a:ext cx="4248472" cy="6264000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ADVENTNÍ  A PŘÍPRAVY NA VÁNOCE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62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48000" y="3059999"/>
            <a:ext cx="6264000" cy="2430717"/>
          </a:xfrm>
        </p:spPr>
        <p:txBody>
          <a:bodyPr/>
          <a:lstStyle/>
          <a:p>
            <a:r>
              <a:rPr lang="cs-CZ" dirty="0"/>
              <a:t>Vždy na konci měsíce slavíme s našimi klienty jejich narozeniny. Uděláme jim radost drobným dárečkem, upečeme si něco dobrého k odpolední kávě a všichni si společně tuto radostnou událost užíváme.</a:t>
            </a:r>
          </a:p>
          <a:p>
            <a:endParaRPr lang="cs-CZ" dirty="0"/>
          </a:p>
          <a:p>
            <a:r>
              <a:rPr lang="cs-CZ" dirty="0"/>
              <a:t>Rádi bychom touto cestou připomněli narozeniny pí Marie </a:t>
            </a:r>
            <a:r>
              <a:rPr lang="cs-CZ" dirty="0" err="1"/>
              <a:t>Goralkové</a:t>
            </a:r>
            <a:r>
              <a:rPr lang="cs-CZ" dirty="0"/>
              <a:t>, pí Marie Lukavské, </a:t>
            </a:r>
          </a:p>
          <a:p>
            <a:r>
              <a:rPr lang="cs-CZ" dirty="0"/>
              <a:t>pí </a:t>
            </a:r>
            <a:r>
              <a:rPr lang="cs-CZ" dirty="0" err="1"/>
              <a:t>Nelli</a:t>
            </a:r>
            <a:r>
              <a:rPr lang="cs-CZ" dirty="0"/>
              <a:t> </a:t>
            </a:r>
            <a:r>
              <a:rPr lang="cs-CZ" dirty="0" err="1"/>
              <a:t>Vizner</a:t>
            </a:r>
            <a:r>
              <a:rPr lang="cs-CZ" dirty="0"/>
              <a:t>, pí Heleny Frantové a pí Tamary Vosykové, které jsme trávili společně v našem centru a popřáli jim ještě jednou vše nejlepší, hlavně hodně zdraví a mnoho šťastných a radostných okamžiků prožitých společně s námi v </a:t>
            </a:r>
            <a:r>
              <a:rPr lang="cs-CZ" dirty="0" err="1"/>
              <a:t>Alzheimercentru</a:t>
            </a:r>
            <a:r>
              <a:rPr lang="cs-CZ" dirty="0"/>
              <a:t> Černošice.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Oslavy narozenin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b="2099"/>
          <a:stretch>
            <a:fillRect/>
          </a:stretch>
        </p:blipFill>
        <p:spPr>
          <a:xfrm>
            <a:off x="1980431" y="5850756"/>
            <a:ext cx="3452699" cy="3024336"/>
          </a:xfrm>
        </p:spPr>
      </p:pic>
    </p:spTree>
    <p:extLst>
      <p:ext uri="{BB962C8B-B14F-4D97-AF65-F5344CB8AC3E}">
        <p14:creationId xmlns:p14="http://schemas.microsoft.com/office/powerpoint/2010/main" val="232882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8303" y="3059999"/>
            <a:ext cx="6094497" cy="3060000"/>
          </a:xfrm>
        </p:spPr>
        <p:txBody>
          <a:bodyPr/>
          <a:lstStyle/>
          <a:p>
            <a:r>
              <a:rPr lang="cs-CZ" dirty="0"/>
              <a:t>GRANTY PRO NAŠE ZAŘÍZENÍ</a:t>
            </a:r>
          </a:p>
          <a:p>
            <a:endParaRPr lang="cs-CZ" dirty="0"/>
          </a:p>
          <a:p>
            <a:r>
              <a:rPr lang="cs-CZ" dirty="0"/>
              <a:t>V rámci realizace projektu ,,</a:t>
            </a:r>
            <a:r>
              <a:rPr lang="cs-CZ" dirty="0" err="1"/>
              <a:t>Alzheimercentrum</a:t>
            </a:r>
            <a:r>
              <a:rPr lang="cs-CZ" dirty="0"/>
              <a:t> Černošice </a:t>
            </a:r>
            <a:r>
              <a:rPr lang="cs-CZ" dirty="0" err="1"/>
              <a:t>z.ú</a:t>
            </a:r>
            <a:r>
              <a:rPr lang="cs-CZ" dirty="0"/>
              <a:t>. znamená pohodlný,</a:t>
            </a:r>
          </a:p>
          <a:p>
            <a:r>
              <a:rPr lang="cs-CZ" dirty="0"/>
              <a:t>bezpečný a zároveň aktivní pobyt seniorů“ nás podpořila Nadace Olgy Havlové pořízením aktivních antidekubitních matrací.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612279" y="9811196"/>
            <a:ext cx="5832000" cy="540000"/>
          </a:xfrm>
        </p:spPr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14484"/>
          <a:stretch>
            <a:fillRect/>
          </a:stretch>
        </p:blipFill>
        <p:spPr>
          <a:xfrm>
            <a:off x="828675" y="6283325"/>
            <a:ext cx="6094413" cy="3059113"/>
          </a:xfrm>
        </p:spPr>
      </p:pic>
    </p:spTree>
    <p:extLst>
      <p:ext uri="{BB962C8B-B14F-4D97-AF65-F5344CB8AC3E}">
        <p14:creationId xmlns:p14="http://schemas.microsoft.com/office/powerpoint/2010/main" val="259125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KONTAKTY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Ředitelka zařízení</a:t>
            </a:r>
          </a:p>
          <a:p>
            <a:r>
              <a:rPr lang="cs-CZ" dirty="0"/>
              <a:t>Mgr. Jarmila Siverová, Ph.D.</a:t>
            </a:r>
          </a:p>
          <a:p>
            <a:r>
              <a:rPr lang="cs-CZ" dirty="0"/>
              <a:t>tel.: (+420) 778 428 282</a:t>
            </a:r>
          </a:p>
          <a:p>
            <a:r>
              <a:rPr lang="cs-CZ" dirty="0"/>
              <a:t>reditelka.cernosice@alzheimercentrum.cz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Vrchní sestra</a:t>
            </a:r>
          </a:p>
          <a:p>
            <a:r>
              <a:rPr lang="cs-CZ" dirty="0"/>
              <a:t>Mgr. Veronika Tupá</a:t>
            </a:r>
          </a:p>
          <a:p>
            <a:r>
              <a:rPr lang="cs-CZ" dirty="0"/>
              <a:t>tel.: (+420) 778 494 051</a:t>
            </a:r>
          </a:p>
          <a:p>
            <a:r>
              <a:rPr lang="cs-CZ" dirty="0"/>
              <a:t>vrchni.cernosice@alzheimercentrum.cz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Staniční sestra</a:t>
            </a:r>
          </a:p>
          <a:p>
            <a:r>
              <a:rPr lang="cs-CZ" dirty="0"/>
              <a:t>Linda Paříková</a:t>
            </a:r>
          </a:p>
          <a:p>
            <a:r>
              <a:rPr lang="cs-CZ" dirty="0"/>
              <a:t>tel.: (+420) 775 893 839</a:t>
            </a:r>
          </a:p>
          <a:p>
            <a:r>
              <a:rPr lang="cs-CZ" dirty="0"/>
              <a:t>stanicni.cernosice@alzheimercentrum.cz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Sociální pracovník</a:t>
            </a:r>
          </a:p>
          <a:p>
            <a:r>
              <a:rPr lang="cs-CZ" dirty="0"/>
              <a:t>Bc. Kateřina Loudová, DiS</a:t>
            </a:r>
          </a:p>
          <a:p>
            <a:r>
              <a:rPr lang="cs-CZ" dirty="0"/>
              <a:t>tel.: (+420) 775 893 803</a:t>
            </a:r>
          </a:p>
          <a:p>
            <a:r>
              <a:rPr lang="cs-CZ" dirty="0"/>
              <a:t>socialni.cernosice@alzheimercentrum.cz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Alzheimercentrum Černošice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CÍL</a:t>
            </a:r>
          </a:p>
          <a:p>
            <a:r>
              <a:rPr lang="cs-CZ" dirty="0"/>
              <a:t>Poskytování komplexní služby, která vede k podpoře aktivního života</a:t>
            </a:r>
          </a:p>
          <a:p>
            <a:r>
              <a:rPr lang="cs-CZ" dirty="0"/>
              <a:t>a k prodloužení soběstačnosti našich uživatelů.</a:t>
            </a:r>
          </a:p>
          <a:p>
            <a:endParaRPr lang="cs-CZ" dirty="0"/>
          </a:p>
          <a:p>
            <a:r>
              <a:rPr lang="cs-CZ" b="1" dirty="0"/>
              <a:t>POSLÁNÍ</a:t>
            </a:r>
          </a:p>
          <a:p>
            <a:r>
              <a:rPr lang="cs-CZ" dirty="0"/>
              <a:t>Hlavním posláním je poskytování komplexní, kvalitní, individuálně zaměřené,</a:t>
            </a:r>
          </a:p>
          <a:p>
            <a:r>
              <a:rPr lang="cs-CZ" dirty="0"/>
              <a:t>celoroční pobytové služby. Poskytování služeb v našem zařízení vychází</a:t>
            </a:r>
          </a:p>
          <a:p>
            <a:r>
              <a:rPr lang="cs-CZ" dirty="0"/>
              <a:t>z osobních cílů a potřeb uživatelů, kteří potřebují pravidelnou pomoc při zajištění</a:t>
            </a:r>
          </a:p>
          <a:p>
            <a:r>
              <a:rPr lang="cs-CZ" dirty="0"/>
              <a:t>svých potřeb.</a:t>
            </a:r>
          </a:p>
          <a:p>
            <a:endParaRPr lang="cs-CZ" dirty="0"/>
          </a:p>
          <a:p>
            <a:r>
              <a:rPr lang="cs-CZ" b="1" dirty="0"/>
              <a:t>CÍLOVÁ SKUPINA</a:t>
            </a:r>
          </a:p>
          <a:p>
            <a:r>
              <a:rPr lang="cs-CZ" dirty="0"/>
              <a:t>Osoby s chronickým duševním onemocněním a osoby s jiným</a:t>
            </a:r>
          </a:p>
          <a:p>
            <a:r>
              <a:rPr lang="cs-CZ" dirty="0"/>
              <a:t>zdravotním postižením.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Administrativní pracovník</a:t>
            </a:r>
          </a:p>
          <a:p>
            <a:r>
              <a:rPr lang="cs-CZ" dirty="0"/>
              <a:t>Ivana Švecová</a:t>
            </a:r>
            <a:endParaRPr lang="pt-BR" dirty="0"/>
          </a:p>
          <a:p>
            <a:r>
              <a:rPr lang="pt-BR" dirty="0"/>
              <a:t>tel.: (+420) 77</a:t>
            </a:r>
            <a:r>
              <a:rPr lang="cs-CZ" dirty="0"/>
              <a:t>5 893 818</a:t>
            </a:r>
            <a:endParaRPr lang="pt-BR" dirty="0"/>
          </a:p>
          <a:p>
            <a:r>
              <a:rPr lang="pt-BR" dirty="0"/>
              <a:t>admin.</a:t>
            </a:r>
            <a:r>
              <a:rPr lang="cs-CZ" dirty="0" err="1"/>
              <a:t>cernosice</a:t>
            </a:r>
            <a:r>
              <a:rPr lang="pt-BR" dirty="0"/>
              <a:t>@alzheimercentrum.cz</a:t>
            </a:r>
          </a:p>
          <a:p>
            <a:endParaRPr lang="cs-CZ" dirty="0"/>
          </a:p>
          <a:p>
            <a:r>
              <a:rPr lang="pt-BR" b="1" dirty="0">
                <a:solidFill>
                  <a:schemeClr val="accent1"/>
                </a:solidFill>
              </a:rPr>
              <a:t>Alzheimercentrum </a:t>
            </a:r>
            <a:r>
              <a:rPr lang="cs-CZ" b="1" dirty="0">
                <a:solidFill>
                  <a:schemeClr val="accent1"/>
                </a:solidFill>
              </a:rPr>
              <a:t>Černošice </a:t>
            </a:r>
            <a:r>
              <a:rPr lang="cs-CZ" b="1" dirty="0" err="1">
                <a:solidFill>
                  <a:schemeClr val="accent1"/>
                </a:solidFill>
              </a:rPr>
              <a:t>z.ú</a:t>
            </a:r>
            <a:r>
              <a:rPr lang="cs-CZ" b="1" dirty="0">
                <a:solidFill>
                  <a:schemeClr val="accent1"/>
                </a:solidFill>
              </a:rPr>
              <a:t>.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www.alzheimercentrum.cz</a:t>
            </a:r>
          </a:p>
          <a:p>
            <a:r>
              <a:rPr lang="pt-BR" b="1" dirty="0">
                <a:solidFill>
                  <a:schemeClr val="accent1"/>
                </a:solidFill>
              </a:rPr>
              <a:t>tel.: (+420) 77</a:t>
            </a:r>
            <a:r>
              <a:rPr lang="cs-CZ" b="1" dirty="0">
                <a:solidFill>
                  <a:schemeClr val="accent1"/>
                </a:solidFill>
              </a:rPr>
              <a:t>5 893 818</a:t>
            </a:r>
          </a:p>
          <a:p>
            <a:r>
              <a:rPr lang="cs-CZ" b="1" dirty="0" err="1">
                <a:solidFill>
                  <a:schemeClr val="accent1"/>
                </a:solidFill>
              </a:rPr>
              <a:t>cernosice</a:t>
            </a:r>
            <a:r>
              <a:rPr lang="pt-BR" b="1" dirty="0">
                <a:solidFill>
                  <a:schemeClr val="accent1"/>
                </a:solidFill>
              </a:rPr>
              <a:t>@alzheimercentrum.cz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 ŘEDITELKY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94663E3-38B0-4445-A2C1-B9768FCD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78" y="3135649"/>
            <a:ext cx="5762958" cy="58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690510" y="3060000"/>
            <a:ext cx="4212000" cy="4700943"/>
          </a:xfrm>
        </p:spPr>
        <p:txBody>
          <a:bodyPr/>
          <a:lstStyle/>
          <a:p>
            <a:r>
              <a:rPr lang="cs-CZ" dirty="0"/>
              <a:t>Alzheimercentrum Černošice se pro nové klienty otevřelo </a:t>
            </a:r>
          </a:p>
          <a:p>
            <a:r>
              <a:rPr lang="cs-CZ" dirty="0"/>
              <a:t>1.8.2019. V současné době je registrováno 30 lůžek. Pokoje jsou dvoulůžkové a plně bezbariérové. Klienti mají k dispozici velkou zahradu na zdravotní procházky, odpolední kávu nebo jen tak si užívání čerstvého vzduchu. 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dirty="0"/>
              <a:t>V průběhu srpna jsme ve 2. patře zřídili krásnou klubovnu pro všestranné využití. Klienti zde tráví volný čas sledováním oblíbených televizních pořadů, hraním společenských her, účastní se denních terapií a aktivizací s ošetřovatelským personálem, vyrábí dekorace a výrobky dle nálady a ročního období. </a:t>
            </a:r>
          </a:p>
          <a:p>
            <a:endParaRPr lang="cs-CZ" dirty="0"/>
          </a:p>
          <a:p>
            <a:r>
              <a:rPr lang="cs-CZ" dirty="0"/>
              <a:t>Prostorná jídelna slouží nejen k pochutnání si na dobrém jídle, ale i k nejrůznějším vystoupením nebo skupinovým aktivitám. Pravidelně zde cvičíme jógu s paní Irenou </a:t>
            </a:r>
            <a:r>
              <a:rPr lang="cs-CZ" dirty="0" err="1"/>
              <a:t>Nolovou</a:t>
            </a:r>
            <a:r>
              <a:rPr lang="cs-CZ" dirty="0"/>
              <a:t> a těšíme se z taneční terapie, kterou vede taneční mistr</a:t>
            </a:r>
          </a:p>
          <a:p>
            <a:r>
              <a:rPr lang="cs-CZ" dirty="0"/>
              <a:t> Mgr. Petr Veleta, Ph.D.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začínáme</a:t>
            </a:r>
            <a:br>
              <a:rPr lang="cs-CZ" dirty="0"/>
            </a:b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>
          <a:xfrm>
            <a:off x="648000" y="9811196"/>
            <a:ext cx="5832000" cy="540000"/>
          </a:xfrm>
        </p:spPr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BF10B82C-3A5E-4341-95AE-02EE3E703B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11369"/>
          <a:stretch>
            <a:fillRect/>
          </a:stretch>
        </p:blipFill>
        <p:spPr/>
      </p:pic>
      <p:pic>
        <p:nvPicPr>
          <p:cNvPr id="20" name="Zástupný symbol obrázku 19">
            <a:extLst>
              <a:ext uri="{FF2B5EF4-FFF2-40B4-BE49-F238E27FC236}">
                <a16:creationId xmlns:a16="http://schemas.microsoft.com/office/drawing/2014/main" id="{B0C4BB4D-022E-4930-80F1-274ED1348D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25863"/>
          <a:stretch>
            <a:fillRect/>
          </a:stretch>
        </p:blipFill>
        <p:spPr>
          <a:xfrm>
            <a:off x="648000" y="4597802"/>
            <a:ext cx="1620000" cy="1404000"/>
          </a:xfrm>
        </p:spPr>
      </p:pic>
      <p:pic>
        <p:nvPicPr>
          <p:cNvPr id="28" name="Zástupný symbol obrázku 27">
            <a:extLst>
              <a:ext uri="{FF2B5EF4-FFF2-40B4-BE49-F238E27FC236}">
                <a16:creationId xmlns:a16="http://schemas.microsoft.com/office/drawing/2014/main" id="{FBE59C00-64CD-42F5-A1E6-6A9C915D20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0" b="17660"/>
          <a:stretch>
            <a:fillRect/>
          </a:stretch>
        </p:blipFill>
        <p:spPr>
          <a:xfrm>
            <a:off x="5076775" y="7794972"/>
            <a:ext cx="1620000" cy="1404000"/>
          </a:xfrm>
        </p:spPr>
      </p:pic>
      <p:pic>
        <p:nvPicPr>
          <p:cNvPr id="26" name="Zástupný symbol obrázku 25">
            <a:extLst>
              <a:ext uri="{FF2B5EF4-FFF2-40B4-BE49-F238E27FC236}">
                <a16:creationId xmlns:a16="http://schemas.microsoft.com/office/drawing/2014/main" id="{0E113AD9-33E6-451E-A65C-A1FAEC2658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7309"/>
          <a:stretch>
            <a:fillRect/>
          </a:stretch>
        </p:blipFill>
        <p:spPr>
          <a:xfrm>
            <a:off x="648000" y="7806113"/>
            <a:ext cx="1620000" cy="14040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47" y="7760943"/>
            <a:ext cx="1728799" cy="14380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1" y="6168668"/>
            <a:ext cx="1591560" cy="13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rázek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6688"/>
          <a:stretch>
            <a:fillRect/>
          </a:stretch>
        </p:blipFill>
        <p:spPr>
          <a:xfrm>
            <a:off x="2967085" y="7704000"/>
            <a:ext cx="1620000" cy="1404000"/>
          </a:xfrm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6731"/>
          <a:stretch>
            <a:fillRect/>
          </a:stretch>
        </p:blipFill>
        <p:spPr>
          <a:xfrm>
            <a:off x="5286375" y="7704138"/>
            <a:ext cx="1619250" cy="140335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2941343"/>
            <a:ext cx="6263999" cy="4500000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648000" y="9811196"/>
            <a:ext cx="5832000" cy="540000"/>
          </a:xfrm>
        </p:spPr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48000" y="2113343"/>
            <a:ext cx="6264000" cy="828000"/>
          </a:xfrm>
        </p:spPr>
        <p:txBody>
          <a:bodyPr/>
          <a:lstStyle/>
          <a:p>
            <a:r>
              <a:rPr lang="cs-CZ" dirty="0"/>
              <a:t>začínáme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taneční terapie s tanečním mistrem </a:t>
            </a:r>
            <a:r>
              <a:rPr lang="cs-CZ" dirty="0" err="1"/>
              <a:t>m</a:t>
            </a:r>
            <a:r>
              <a:rPr lang="cs-CZ" cap="none" dirty="0" err="1"/>
              <a:t>gr</a:t>
            </a:r>
            <a:r>
              <a:rPr lang="cs-CZ" dirty="0" err="1"/>
              <a:t>.</a:t>
            </a:r>
            <a:r>
              <a:rPr lang="cs-CZ" dirty="0"/>
              <a:t> Petrem </a:t>
            </a:r>
            <a:r>
              <a:rPr lang="cs-CZ" dirty="0" err="1"/>
              <a:t>veletou</a:t>
            </a:r>
            <a:r>
              <a:rPr lang="cs-CZ" dirty="0"/>
              <a:t>, </a:t>
            </a:r>
            <a:r>
              <a:rPr lang="cs-CZ" dirty="0" err="1"/>
              <a:t>p</a:t>
            </a:r>
            <a:r>
              <a:rPr lang="cs-CZ" cap="none" dirty="0" err="1"/>
              <a:t>h</a:t>
            </a:r>
            <a:r>
              <a:rPr lang="cs-CZ" dirty="0" err="1"/>
              <a:t>.D.</a:t>
            </a:r>
            <a:endParaRPr lang="cs-CZ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6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5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73375" y="1998349"/>
            <a:ext cx="6264000" cy="828000"/>
          </a:xfrm>
        </p:spPr>
        <p:txBody>
          <a:bodyPr/>
          <a:lstStyle/>
          <a:p>
            <a:r>
              <a:rPr lang="cs-CZ" dirty="0"/>
              <a:t>začínáme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jóga s paní </a:t>
            </a:r>
            <a:r>
              <a:rPr lang="cs-CZ" dirty="0" err="1"/>
              <a:t>irenou</a:t>
            </a:r>
            <a:r>
              <a:rPr lang="cs-CZ" dirty="0"/>
              <a:t> </a:t>
            </a:r>
            <a:r>
              <a:rPr lang="cs-CZ" dirty="0" err="1"/>
              <a:t>nolovou</a:t>
            </a:r>
            <a:endParaRPr lang="cs-CZ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148"/>
          <a:stretch>
            <a:fillRect/>
          </a:stretch>
        </p:blipFill>
        <p:spPr>
          <a:xfrm>
            <a:off x="2760663" y="6696075"/>
            <a:ext cx="4176712" cy="2935288"/>
          </a:xfrm>
        </p:spPr>
      </p:pic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2762"/>
          <a:stretch>
            <a:fillRect/>
          </a:stretch>
        </p:blipFill>
        <p:spPr>
          <a:xfrm>
            <a:off x="647700" y="6696075"/>
            <a:ext cx="1944688" cy="137795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647700" y="8172450"/>
            <a:ext cx="1944688" cy="1458913"/>
          </a:xfrm>
        </p:spPr>
      </p:pic>
      <p:pic>
        <p:nvPicPr>
          <p:cNvPr id="17" name="Zástupný symbol pro obrázek 16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pic>
        <p:nvPicPr>
          <p:cNvPr id="19" name="Zástupný symbol pro obrázek 18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20" name="TextovéPole 19"/>
          <p:cNvSpPr txBox="1"/>
          <p:nvPr/>
        </p:nvSpPr>
        <p:spPr>
          <a:xfrm>
            <a:off x="647999" y="6210796"/>
            <a:ext cx="608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latin typeface="+mn-lt"/>
              </a:rPr>
              <a:t>VYSTOUPENÍ ČERNOŠICKÝCH SENIOREK S ČESKOU BESEDOU</a:t>
            </a:r>
          </a:p>
        </p:txBody>
      </p:sp>
    </p:spTree>
    <p:extLst>
      <p:ext uri="{BB962C8B-B14F-4D97-AF65-F5344CB8AC3E}">
        <p14:creationId xmlns:p14="http://schemas.microsoft.com/office/powerpoint/2010/main" val="19809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rázek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/>
          <a:stretch>
            <a:fillRect/>
          </a:stretch>
        </p:blipFill>
        <p:spPr/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r="28923"/>
          <a:stretch>
            <a:fillRect/>
          </a:stretch>
        </p:blipFill>
        <p:spPr>
          <a:xfrm rot="5400000">
            <a:off x="5211763" y="4419600"/>
            <a:ext cx="1457325" cy="194468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začínáme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VYStoupení</a:t>
            </a:r>
            <a:r>
              <a:rPr lang="cs-CZ" dirty="0"/>
              <a:t> karlického sboru</a:t>
            </a: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 b="15446"/>
          <a:stretch>
            <a:fillRect/>
          </a:stretch>
        </p:blipFill>
        <p:spPr>
          <a:xfrm>
            <a:off x="2703513" y="6715125"/>
            <a:ext cx="4176712" cy="2860675"/>
          </a:xfrm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r="32031"/>
          <a:stretch>
            <a:fillRect/>
          </a:stretch>
        </p:blipFill>
        <p:spPr>
          <a:xfrm rot="5400000">
            <a:off x="982663" y="6364288"/>
            <a:ext cx="1241425" cy="1943100"/>
          </a:xfrm>
        </p:spPr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r="28923"/>
          <a:stretch>
            <a:fillRect/>
          </a:stretch>
        </p:blipFill>
        <p:spPr>
          <a:xfrm rot="5400000">
            <a:off x="890588" y="7861300"/>
            <a:ext cx="1457325" cy="1944688"/>
          </a:xfrm>
        </p:spPr>
      </p:pic>
      <p:pic>
        <p:nvPicPr>
          <p:cNvPr id="14" name="Zástupný symbol pro obrázek 13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1600"/>
          <a:stretch>
            <a:fillRect/>
          </a:stretch>
        </p:blipFill>
        <p:spPr/>
      </p:pic>
      <p:sp>
        <p:nvSpPr>
          <p:cNvPr id="10" name="TextovéPole 9"/>
          <p:cNvSpPr txBox="1"/>
          <p:nvPr/>
        </p:nvSpPr>
        <p:spPr>
          <a:xfrm>
            <a:off x="620633" y="6264000"/>
            <a:ext cx="503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latin typeface="+mn-lt"/>
              </a:rPr>
              <a:t>PEČEME KOLÁČ A HRAJEME KUŽELKY</a:t>
            </a:r>
          </a:p>
        </p:txBody>
      </p:sp>
    </p:spTree>
    <p:extLst>
      <p:ext uri="{BB962C8B-B14F-4D97-AF65-F5344CB8AC3E}">
        <p14:creationId xmlns:p14="http://schemas.microsoft.com/office/powerpoint/2010/main" val="106219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6661"/>
          <a:stretch>
            <a:fillRect/>
          </a:stretch>
        </p:blipFill>
        <p:spPr>
          <a:xfrm>
            <a:off x="2700000" y="6210779"/>
            <a:ext cx="4158000" cy="3150780"/>
          </a:xfrm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17512"/>
          <a:stretch>
            <a:fillRect/>
          </a:stretch>
        </p:blipFill>
        <p:spPr>
          <a:xfrm>
            <a:off x="486123" y="6487870"/>
            <a:ext cx="1943753" cy="2250908"/>
          </a:xfr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00000" y="3059999"/>
            <a:ext cx="4212000" cy="3006781"/>
          </a:xfrm>
        </p:spPr>
        <p:txBody>
          <a:bodyPr/>
          <a:lstStyle/>
          <a:p>
            <a:r>
              <a:rPr lang="cs-CZ" dirty="0"/>
              <a:t>Pro naše klienty i jejich blízké jsme vybudovali krásný reminiscenční pokoj. Probíhají zde nejen reminiscenční terapie, ale místnost je pně k dispozici i pro rodinné příslušníky našich klientů a pro příjemně strávené chvíle.  Naši klienti reminiscenční pokoj rádi navštěvují, vrací se do svých mladých let a povídají si, jak to bylo kdysi. </a:t>
            </a:r>
          </a:p>
          <a:p>
            <a:endParaRPr lang="cs-CZ" dirty="0"/>
          </a:p>
          <a:p>
            <a:r>
              <a:rPr lang="cs-CZ" dirty="0"/>
              <a:t>Prostornou kapli pro mše a rozpravy s knězem jsme zřídili ve 2. patře v blízkosti pokojů, aby byla všem dobře dostupná.  Celkově jsme se celý srpen snažili zařízení zútulnit a zabydlet podle přání našich klientů, aby se tu cítili jako doma. </a:t>
            </a:r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648000" y="9811196"/>
            <a:ext cx="5832000" cy="540000"/>
          </a:xfrm>
        </p:spPr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začínáme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6688"/>
          <a:stretch>
            <a:fillRect/>
          </a:stretch>
        </p:blipFill>
        <p:spPr>
          <a:xfrm>
            <a:off x="486123" y="3382441"/>
            <a:ext cx="1943753" cy="2070676"/>
          </a:xfrm>
        </p:spPr>
      </p:pic>
    </p:spTree>
    <p:extLst>
      <p:ext uri="{BB962C8B-B14F-4D97-AF65-F5344CB8AC3E}">
        <p14:creationId xmlns:p14="http://schemas.microsoft.com/office/powerpoint/2010/main" val="323695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24000" y="3059999"/>
            <a:ext cx="3888000" cy="4446941"/>
          </a:xfrm>
        </p:spPr>
        <p:txBody>
          <a:bodyPr/>
          <a:lstStyle/>
          <a:p>
            <a:r>
              <a:rPr lang="cs-CZ" dirty="0"/>
              <a:t>Měsíc září se stále nesl v duchu nového začátku. Plánování a budování nového prostředí, pravidelných aktivizací pro efektivní využití volného času a vzájemné  poznávání se.</a:t>
            </a:r>
          </a:p>
          <a:p>
            <a:endParaRPr lang="cs-CZ" dirty="0"/>
          </a:p>
          <a:p>
            <a:r>
              <a:rPr lang="cs-CZ" dirty="0"/>
              <a:t>Příjemné letní dny jsme zakončili opékáním buřtů na naší krásné, rozlehlé zahradě a při této příležitosti jsme oslavili narozeniny našich klientů, které slavíme pravidelně každý měsíc. Nechyběla ani dobrá hudba, kterou zajistila naše aktivizační pracovnice Veronika. Zahrála nám na kytaru známé písně a každý si mohl zazpívat.</a:t>
            </a:r>
          </a:p>
          <a:p>
            <a:endParaRPr lang="cs-CZ" dirty="0"/>
          </a:p>
          <a:p>
            <a:r>
              <a:rPr lang="cs-CZ" dirty="0"/>
              <a:t>Klienti nám na tento den připravili v naší terapeutické kuchyňce vynikající bábovku a jablečné muffiny. Všichni jsme se dobře najedli, napili a přivítali tak krásné podzimní dny.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>
          <a:xfrm>
            <a:off x="648000" y="9811196"/>
            <a:ext cx="5832000" cy="540000"/>
          </a:xfrm>
        </p:spPr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Podzimní radovánky</a:t>
            </a: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8519453A-6564-413C-84F0-B6671E1465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6639"/>
          <a:stretch>
            <a:fillRect/>
          </a:stretch>
        </p:blipFill>
        <p:spPr/>
      </p:pic>
      <p:pic>
        <p:nvPicPr>
          <p:cNvPr id="20" name="Zástupný symbol obrázku 19">
            <a:extLst>
              <a:ext uri="{FF2B5EF4-FFF2-40B4-BE49-F238E27FC236}">
                <a16:creationId xmlns:a16="http://schemas.microsoft.com/office/drawing/2014/main" id="{E33D91F3-B98B-4956-B04D-288A72680F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8091" r="9" b="35705"/>
          <a:stretch/>
        </p:blipFill>
        <p:spPr>
          <a:xfrm>
            <a:off x="656742" y="4662000"/>
            <a:ext cx="1944000" cy="1458000"/>
          </a:xfrm>
        </p:spPr>
      </p:pic>
      <p:pic>
        <p:nvPicPr>
          <p:cNvPr id="22" name="Zástupný symbol obrázku 21">
            <a:extLst>
              <a:ext uri="{FF2B5EF4-FFF2-40B4-BE49-F238E27FC236}">
                <a16:creationId xmlns:a16="http://schemas.microsoft.com/office/drawing/2014/main" id="{8314580E-53CE-4205-A7EE-23500D2F6A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24" name="Zástupný symbol obrázku 23">
            <a:extLst>
              <a:ext uri="{FF2B5EF4-FFF2-40B4-BE49-F238E27FC236}">
                <a16:creationId xmlns:a16="http://schemas.microsoft.com/office/drawing/2014/main" id="{0A9AF902-856F-4CF4-A1D4-CDF9961A99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49" y="7218908"/>
            <a:ext cx="1653762" cy="21050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7" y="7362924"/>
            <a:ext cx="1743903" cy="19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38000" y="3059999"/>
            <a:ext cx="4374000" cy="3582845"/>
          </a:xfrm>
        </p:spPr>
        <p:txBody>
          <a:bodyPr/>
          <a:lstStyle/>
          <a:p>
            <a:r>
              <a:rPr lang="cs-CZ" dirty="0"/>
              <a:t>Podzimní dny v Černošicích byly krásné a teplé. Uklízeli jsme zahradu a připravovali ji na dlouhou zimu. </a:t>
            </a:r>
          </a:p>
          <a:p>
            <a:endParaRPr lang="cs-CZ" dirty="0"/>
          </a:p>
          <a:p>
            <a:r>
              <a:rPr lang="cs-CZ" dirty="0"/>
              <a:t>Nesměla chybět ani výroba strašáků na </a:t>
            </a:r>
            <a:r>
              <a:rPr lang="cs-CZ" dirty="0" err="1"/>
              <a:t>Hallloween</a:t>
            </a:r>
            <a:r>
              <a:rPr lang="cs-CZ" dirty="0"/>
              <a:t>, dlabali jsme dýně, pouštěli jsme společně draky a 2.11.2019 jsme s láskou vzpomínali na své nejbližší, kteří tu již nejsou s námi. Společnými silami a s úsměvem na rtech jsme vyrobili překrásnou podzimní dekoraci a vše si náramně užívali. </a:t>
            </a:r>
          </a:p>
          <a:p>
            <a:endParaRPr lang="cs-CZ" dirty="0"/>
          </a:p>
          <a:p>
            <a:r>
              <a:rPr lang="cs-CZ" dirty="0"/>
              <a:t>V listopadu 2019 jsme také přivítali novou paní ředitelku </a:t>
            </a:r>
          </a:p>
          <a:p>
            <a:r>
              <a:rPr lang="cs-CZ" dirty="0"/>
              <a:t>Mgr. Jarmilu </a:t>
            </a:r>
            <a:r>
              <a:rPr lang="cs-CZ" dirty="0" err="1"/>
              <a:t>Siverovou</a:t>
            </a:r>
            <a:r>
              <a:rPr lang="cs-CZ" dirty="0"/>
              <a:t>, Ph.D., která má v sociální oblasti bohaté zkušenosti. Všichni jsme se na spolupráci velice těšili a věříme, že zařízení bude pod jejím vedením jen a jen rozkvétat.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Informační čtvrtletník společnosti Alzheimercentrum Černošice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8000" y="2141575"/>
            <a:ext cx="6264000" cy="828000"/>
          </a:xfrm>
        </p:spPr>
        <p:txBody>
          <a:bodyPr/>
          <a:lstStyle/>
          <a:p>
            <a:r>
              <a:rPr lang="cs-CZ" dirty="0"/>
              <a:t>Podzimní radovánky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 b="438"/>
          <a:stretch>
            <a:fillRect/>
          </a:stretch>
        </p:blipFill>
        <p:spPr>
          <a:xfrm>
            <a:off x="648000" y="7236000"/>
            <a:ext cx="1692470" cy="1944000"/>
          </a:xfrm>
        </p:spPr>
      </p:pic>
      <p:pic>
        <p:nvPicPr>
          <p:cNvPr id="6" name="Zástupný symbol pro obrázek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1858"/>
          <a:stretch>
            <a:fillRect/>
          </a:stretch>
        </p:blipFill>
        <p:spPr>
          <a:xfrm>
            <a:off x="647999" y="3060000"/>
            <a:ext cx="1692471" cy="1944000"/>
          </a:xfrm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1858"/>
          <a:stretch>
            <a:fillRect/>
          </a:stretch>
        </p:blipFill>
        <p:spPr>
          <a:xfrm>
            <a:off x="648000" y="5148000"/>
            <a:ext cx="1692470" cy="1944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59" y="6479664"/>
            <a:ext cx="25922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57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Alz">
      <a:dk1>
        <a:srgbClr val="706F6F"/>
      </a:dk1>
      <a:lt1>
        <a:sysClr val="window" lastClr="FFFFFF"/>
      </a:lt1>
      <a:dk2>
        <a:srgbClr val="FF4D00"/>
      </a:dk2>
      <a:lt2>
        <a:srgbClr val="FFFFFF"/>
      </a:lt2>
      <a:accent1>
        <a:srgbClr val="FF4D00"/>
      </a:accent1>
      <a:accent2>
        <a:srgbClr val="F99E35"/>
      </a:accent2>
      <a:accent3>
        <a:srgbClr val="951800"/>
      </a:accent3>
      <a:accent4>
        <a:srgbClr val="82B02C"/>
      </a:accent4>
      <a:accent5>
        <a:srgbClr val="948073"/>
      </a:accent5>
      <a:accent6>
        <a:srgbClr val="006296"/>
      </a:accent6>
      <a:hlink>
        <a:srgbClr val="FF4D00"/>
      </a:hlink>
      <a:folHlink>
        <a:srgbClr val="FF4D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Alz">
      <a:dk1>
        <a:srgbClr val="706F6F"/>
      </a:dk1>
      <a:lt1>
        <a:sysClr val="window" lastClr="FFFFFF"/>
      </a:lt1>
      <a:dk2>
        <a:srgbClr val="FF4D00"/>
      </a:dk2>
      <a:lt2>
        <a:srgbClr val="FFFFFF"/>
      </a:lt2>
      <a:accent1>
        <a:srgbClr val="FF4D00"/>
      </a:accent1>
      <a:accent2>
        <a:srgbClr val="F99E35"/>
      </a:accent2>
      <a:accent3>
        <a:srgbClr val="951800"/>
      </a:accent3>
      <a:accent4>
        <a:srgbClr val="82B02C"/>
      </a:accent4>
      <a:accent5>
        <a:srgbClr val="948073"/>
      </a:accent5>
      <a:accent6>
        <a:srgbClr val="006296"/>
      </a:accent6>
      <a:hlink>
        <a:srgbClr val="FF4D00"/>
      </a:hlink>
      <a:folHlink>
        <a:srgbClr val="FF4D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1165</Words>
  <Application>Microsoft Office PowerPoint</Application>
  <PresentationFormat>Vlastní</PresentationFormat>
  <Paragraphs>123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prezentace</vt:lpstr>
      <vt:lpstr>1_prezentace</vt:lpstr>
      <vt:lpstr>2019 Srpen–prosinec</vt:lpstr>
      <vt:lpstr>SLOVO ŘEDITELKY</vt:lpstr>
      <vt:lpstr>začínáme </vt:lpstr>
      <vt:lpstr>začínáme  taneční terapie s tanečním mistrem mgr. Petrem veletou, ph.D.</vt:lpstr>
      <vt:lpstr>začínáme  jóga s paní irenou nolovou</vt:lpstr>
      <vt:lpstr>začínáme  VYStoupení karlického sboru</vt:lpstr>
      <vt:lpstr>začínáme</vt:lpstr>
      <vt:lpstr>Podzimní radovánky</vt:lpstr>
      <vt:lpstr>Podzimní radovánky</vt:lpstr>
      <vt:lpstr>Advent A PŘÍPRAVY NA VÁNOCE</vt:lpstr>
      <vt:lpstr>Vánoční besídky dětí z místních i okolních škol a školek</vt:lpstr>
      <vt:lpstr>Prezentace aplikace PowerPoint</vt:lpstr>
      <vt:lpstr>ADVENTNÍ  A PŘÍPRAVY NA VÁNOCE</vt:lpstr>
      <vt:lpstr>Oslavy narozenin</vt:lpstr>
      <vt:lpstr>Prezentace aplikace PowerPoint</vt:lpstr>
      <vt:lpstr>Alzheimercentrum Černošice z.ú.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2014-05-13T13:48:51Z</dcterms:created>
  <dcterms:modified xsi:type="dcterms:W3CDTF">2020-01-15T07:37:08Z</dcterms:modified>
</cp:coreProperties>
</file>